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3" r:id="rId4"/>
    <p:sldId id="266" r:id="rId5"/>
    <p:sldId id="278" r:id="rId6"/>
    <p:sldId id="262" r:id="rId7"/>
    <p:sldId id="267" r:id="rId8"/>
    <p:sldId id="270" r:id="rId9"/>
    <p:sldId id="274" r:id="rId10"/>
    <p:sldId id="282" r:id="rId11"/>
    <p:sldId id="275" r:id="rId12"/>
    <p:sldId id="276" r:id="rId13"/>
    <p:sldId id="277" r:id="rId14"/>
    <p:sldId id="272" r:id="rId15"/>
    <p:sldId id="273" r:id="rId16"/>
    <p:sldId id="268" r:id="rId17"/>
    <p:sldId id="269" r:id="rId18"/>
    <p:sldId id="264" r:id="rId19"/>
    <p:sldId id="265" r:id="rId20"/>
    <p:sldId id="259" r:id="rId21"/>
    <p:sldId id="285" r:id="rId22"/>
    <p:sldId id="260" r:id="rId23"/>
    <p:sldId id="286" r:id="rId24"/>
    <p:sldId id="284" r:id="rId25"/>
    <p:sldId id="283" r:id="rId26"/>
    <p:sldId id="281" r:id="rId27"/>
    <p:sldId id="280" r:id="rId28"/>
    <p:sldId id="279" r:id="rId29"/>
    <p:sldId id="293" r:id="rId30"/>
    <p:sldId id="292" r:id="rId31"/>
    <p:sldId id="291" r:id="rId32"/>
    <p:sldId id="289" r:id="rId33"/>
    <p:sldId id="295" r:id="rId34"/>
    <p:sldId id="294" r:id="rId35"/>
    <p:sldId id="290" r:id="rId36"/>
    <p:sldId id="26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2AAE52B-613F-476B-9749-8AC9EBC8592B}" type="datetimeFigureOut">
              <a:rPr lang="en-IN" smtClean="0"/>
              <a:t>06-12-2020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7DE6DD-15AA-466E-8EB4-E0AB67C96BEE}" type="slidenum">
              <a:rPr lang="en-IN" smtClean="0"/>
              <a:t>‹#›</a:t>
            </a:fld>
            <a:endParaRPr lang="en-IN"/>
          </a:p>
        </p:txBody>
      </p:sp>
    </p:spTree>
    <p:extLst>
      <p:ext uri="{BB962C8B-B14F-4D97-AF65-F5344CB8AC3E}">
        <p14:creationId xmlns:p14="http://schemas.microsoft.com/office/powerpoint/2010/main" val="309620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2AAE52B-613F-476B-9749-8AC9EBC8592B}" type="datetimeFigureOut">
              <a:rPr lang="en-IN" smtClean="0"/>
              <a:t>06-12-2020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7DE6DD-15AA-466E-8EB4-E0AB67C96BEE}" type="slidenum">
              <a:rPr lang="en-IN" smtClean="0"/>
              <a:t>‹#›</a:t>
            </a:fld>
            <a:endParaRPr lang="en-IN"/>
          </a:p>
        </p:txBody>
      </p:sp>
    </p:spTree>
    <p:extLst>
      <p:ext uri="{BB962C8B-B14F-4D97-AF65-F5344CB8AC3E}">
        <p14:creationId xmlns:p14="http://schemas.microsoft.com/office/powerpoint/2010/main" val="4424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2AAE52B-613F-476B-9749-8AC9EBC8592B}" type="datetimeFigureOut">
              <a:rPr lang="en-IN" smtClean="0"/>
              <a:t>06-12-2020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7DE6DD-15AA-466E-8EB4-E0AB67C96BEE}" type="slidenum">
              <a:rPr lang="en-IN" smtClean="0"/>
              <a:t>‹#›</a:t>
            </a:fld>
            <a:endParaRPr lang="en-IN"/>
          </a:p>
        </p:txBody>
      </p:sp>
    </p:spTree>
    <p:extLst>
      <p:ext uri="{BB962C8B-B14F-4D97-AF65-F5344CB8AC3E}">
        <p14:creationId xmlns:p14="http://schemas.microsoft.com/office/powerpoint/2010/main" val="2864439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74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2AAE52B-613F-476B-9749-8AC9EBC8592B}" type="datetimeFigureOut">
              <a:rPr lang="en-IN" smtClean="0"/>
              <a:t>06-12-2020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7DE6DD-15AA-466E-8EB4-E0AB67C96BEE}" type="slidenum">
              <a:rPr lang="en-IN" smtClean="0"/>
              <a:t>‹#›</a:t>
            </a:fld>
            <a:endParaRPr lang="en-IN"/>
          </a:p>
        </p:txBody>
      </p:sp>
    </p:spTree>
    <p:extLst>
      <p:ext uri="{BB962C8B-B14F-4D97-AF65-F5344CB8AC3E}">
        <p14:creationId xmlns:p14="http://schemas.microsoft.com/office/powerpoint/2010/main" val="2030301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AE52B-613F-476B-9749-8AC9EBC8592B}" type="datetimeFigureOut">
              <a:rPr lang="en-IN" smtClean="0"/>
              <a:t>06-12-2020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7DE6DD-15AA-466E-8EB4-E0AB67C96BEE}" type="slidenum">
              <a:rPr lang="en-IN" smtClean="0"/>
              <a:t>‹#›</a:t>
            </a:fld>
            <a:endParaRPr lang="en-IN"/>
          </a:p>
        </p:txBody>
      </p:sp>
    </p:spTree>
    <p:extLst>
      <p:ext uri="{BB962C8B-B14F-4D97-AF65-F5344CB8AC3E}">
        <p14:creationId xmlns:p14="http://schemas.microsoft.com/office/powerpoint/2010/main" val="196976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2AAE52B-613F-476B-9749-8AC9EBC8592B}" type="datetimeFigureOut">
              <a:rPr lang="en-IN" smtClean="0"/>
              <a:t>06-12-2020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27DE6DD-15AA-466E-8EB4-E0AB67C96BEE}" type="slidenum">
              <a:rPr lang="en-IN" smtClean="0"/>
              <a:t>‹#›</a:t>
            </a:fld>
            <a:endParaRPr lang="en-IN"/>
          </a:p>
        </p:txBody>
      </p:sp>
    </p:spTree>
    <p:extLst>
      <p:ext uri="{BB962C8B-B14F-4D97-AF65-F5344CB8AC3E}">
        <p14:creationId xmlns:p14="http://schemas.microsoft.com/office/powerpoint/2010/main" val="1456219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2AAE52B-613F-476B-9749-8AC9EBC8592B}" type="datetimeFigureOut">
              <a:rPr lang="en-IN" smtClean="0"/>
              <a:t>06-12-2020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27DE6DD-15AA-466E-8EB4-E0AB67C96BEE}" type="slidenum">
              <a:rPr lang="en-IN" smtClean="0"/>
              <a:t>‹#›</a:t>
            </a:fld>
            <a:endParaRPr lang="en-IN"/>
          </a:p>
        </p:txBody>
      </p:sp>
    </p:spTree>
    <p:extLst>
      <p:ext uri="{BB962C8B-B14F-4D97-AF65-F5344CB8AC3E}">
        <p14:creationId xmlns:p14="http://schemas.microsoft.com/office/powerpoint/2010/main" val="306381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2AAE52B-613F-476B-9749-8AC9EBC8592B}" type="datetimeFigureOut">
              <a:rPr lang="en-IN" smtClean="0"/>
              <a:t>06-12-2020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27DE6DD-15AA-466E-8EB4-E0AB67C96BEE}" type="slidenum">
              <a:rPr lang="en-IN" smtClean="0"/>
              <a:t>‹#›</a:t>
            </a:fld>
            <a:endParaRPr lang="en-IN"/>
          </a:p>
        </p:txBody>
      </p:sp>
    </p:spTree>
    <p:extLst>
      <p:ext uri="{BB962C8B-B14F-4D97-AF65-F5344CB8AC3E}">
        <p14:creationId xmlns:p14="http://schemas.microsoft.com/office/powerpoint/2010/main" val="285262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AE52B-613F-476B-9749-8AC9EBC8592B}" type="datetimeFigureOut">
              <a:rPr lang="en-IN" smtClean="0"/>
              <a:t>06-12-2020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27DE6DD-15AA-466E-8EB4-E0AB67C96BEE}" type="slidenum">
              <a:rPr lang="en-IN" smtClean="0"/>
              <a:t>‹#›</a:t>
            </a:fld>
            <a:endParaRPr lang="en-IN"/>
          </a:p>
        </p:txBody>
      </p:sp>
    </p:spTree>
    <p:extLst>
      <p:ext uri="{BB962C8B-B14F-4D97-AF65-F5344CB8AC3E}">
        <p14:creationId xmlns:p14="http://schemas.microsoft.com/office/powerpoint/2010/main" val="353842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AE52B-613F-476B-9749-8AC9EBC8592B}" type="datetimeFigureOut">
              <a:rPr lang="en-IN" smtClean="0"/>
              <a:t>06-12-2020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27DE6DD-15AA-466E-8EB4-E0AB67C96BEE}" type="slidenum">
              <a:rPr lang="en-IN" smtClean="0"/>
              <a:t>‹#›</a:t>
            </a:fld>
            <a:endParaRPr lang="en-IN"/>
          </a:p>
        </p:txBody>
      </p:sp>
    </p:spTree>
    <p:extLst>
      <p:ext uri="{BB962C8B-B14F-4D97-AF65-F5344CB8AC3E}">
        <p14:creationId xmlns:p14="http://schemas.microsoft.com/office/powerpoint/2010/main" val="393593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AE52B-613F-476B-9749-8AC9EBC8592B}" type="datetimeFigureOut">
              <a:rPr lang="en-IN" smtClean="0"/>
              <a:t>06-12-2020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27DE6DD-15AA-466E-8EB4-E0AB67C96BEE}" type="slidenum">
              <a:rPr lang="en-IN" smtClean="0"/>
              <a:t>‹#›</a:t>
            </a:fld>
            <a:endParaRPr lang="en-IN"/>
          </a:p>
        </p:txBody>
      </p:sp>
    </p:spTree>
    <p:extLst>
      <p:ext uri="{BB962C8B-B14F-4D97-AF65-F5344CB8AC3E}">
        <p14:creationId xmlns:p14="http://schemas.microsoft.com/office/powerpoint/2010/main" val="124179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AE52B-613F-476B-9749-8AC9EBC8592B}" type="datetimeFigureOut">
              <a:rPr lang="en-IN" smtClean="0"/>
              <a:t>06-12-2020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DE6DD-15AA-466E-8EB4-E0AB67C96BEE}" type="slidenum">
              <a:rPr lang="en-IN" smtClean="0"/>
              <a:t>‹#›</a:t>
            </a:fld>
            <a:endParaRPr lang="en-IN"/>
          </a:p>
        </p:txBody>
      </p:sp>
    </p:spTree>
    <p:extLst>
      <p:ext uri="{BB962C8B-B14F-4D97-AF65-F5344CB8AC3E}">
        <p14:creationId xmlns:p14="http://schemas.microsoft.com/office/powerpoint/2010/main" val="1045097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55369" cy="449547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3988" y="2003037"/>
            <a:ext cx="3150039" cy="2362529"/>
          </a:xfrm>
          <a:prstGeom prst="rect">
            <a:avLst/>
          </a:prstGeom>
        </p:spPr>
      </p:pic>
      <p:sp>
        <p:nvSpPr>
          <p:cNvPr id="5" name="Rectangle 4"/>
          <p:cNvSpPr/>
          <p:nvPr/>
        </p:nvSpPr>
        <p:spPr>
          <a:xfrm>
            <a:off x="7630732" y="5305284"/>
            <a:ext cx="4104200" cy="954107"/>
          </a:xfrm>
          <a:prstGeom prst="rect">
            <a:avLst/>
          </a:prstGeom>
        </p:spPr>
        <p:txBody>
          <a:bodyPr wrap="none">
            <a:spAutoFit/>
          </a:bodyPr>
          <a:lstStyle/>
          <a:p>
            <a:r>
              <a:rPr lang="en-IN" sz="2800" b="1" dirty="0" err="1" smtClean="0">
                <a:solidFill>
                  <a:schemeClr val="bg1"/>
                </a:solidFill>
                <a:latin typeface="Gill Sans MT" panose="020B0502020104020203" pitchFamily="34" charset="0"/>
              </a:rPr>
              <a:t>Arun</a:t>
            </a:r>
            <a:r>
              <a:rPr lang="en-IN" sz="2800" b="1" dirty="0" smtClean="0">
                <a:solidFill>
                  <a:schemeClr val="bg1"/>
                </a:solidFill>
                <a:latin typeface="Gill Sans MT" panose="020B0502020104020203" pitchFamily="34" charset="0"/>
              </a:rPr>
              <a:t> R Nair, MD(</a:t>
            </a:r>
            <a:r>
              <a:rPr lang="en-IN" sz="2800" b="1" dirty="0" err="1" smtClean="0">
                <a:solidFill>
                  <a:schemeClr val="bg1"/>
                </a:solidFill>
                <a:latin typeface="Gill Sans MT" panose="020B0502020104020203" pitchFamily="34" charset="0"/>
              </a:rPr>
              <a:t>Hom</a:t>
            </a:r>
            <a:r>
              <a:rPr lang="en-IN" sz="2800" b="1" dirty="0" smtClean="0">
                <a:solidFill>
                  <a:schemeClr val="bg1"/>
                </a:solidFill>
                <a:latin typeface="Gill Sans MT" panose="020B0502020104020203" pitchFamily="34" charset="0"/>
              </a:rPr>
              <a:t>)</a:t>
            </a:r>
          </a:p>
          <a:p>
            <a:r>
              <a:rPr lang="en-IN" sz="2800" b="1" dirty="0" smtClean="0">
                <a:solidFill>
                  <a:schemeClr val="bg1"/>
                </a:solidFill>
                <a:latin typeface="Gill Sans MT" panose="020B0502020104020203" pitchFamily="34" charset="0"/>
              </a:rPr>
              <a:t>Dept. of PM, SKHMC</a:t>
            </a:r>
            <a:endParaRPr lang="en-IN" dirty="0">
              <a:solidFill>
                <a:schemeClr val="bg1"/>
              </a:solidFill>
            </a:endParaRPr>
          </a:p>
        </p:txBody>
      </p:sp>
    </p:spTree>
    <p:extLst>
      <p:ext uri="{BB962C8B-B14F-4D97-AF65-F5344CB8AC3E}">
        <p14:creationId xmlns:p14="http://schemas.microsoft.com/office/powerpoint/2010/main" val="2205082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3497564" y="0"/>
            <a:ext cx="4218078" cy="553998"/>
          </a:xfrm>
          <a:prstGeom prst="rect">
            <a:avLst/>
          </a:prstGeom>
          <a:solidFill>
            <a:srgbClr val="F1F5F6"/>
          </a:solidFill>
          <a:ln>
            <a:solidFill>
              <a:srgbClr val="F1F5F6"/>
            </a:solidFill>
          </a:ln>
        </p:spPr>
        <p:txBody>
          <a:bodyPr wrap="none">
            <a:spAutoFit/>
          </a:bodyPr>
          <a:lstStyle/>
          <a:p>
            <a:pPr lvl="0" algn="ctr"/>
            <a:r>
              <a:rPr lang="en-IN" sz="3000" b="1" dirty="0">
                <a:solidFill>
                  <a:srgbClr val="00B050"/>
                </a:solidFill>
                <a:latin typeface="Gill Sans MT" panose="020B0502020104020203" pitchFamily="34" charset="0"/>
              </a:rPr>
              <a:t>NEUROPATHOLOGY</a:t>
            </a:r>
          </a:p>
        </p:txBody>
      </p:sp>
      <p:sp>
        <p:nvSpPr>
          <p:cNvPr id="3" name="Rectangle 2"/>
          <p:cNvSpPr/>
          <p:nvPr/>
        </p:nvSpPr>
        <p:spPr>
          <a:xfrm>
            <a:off x="0" y="631419"/>
            <a:ext cx="12080383" cy="523220"/>
          </a:xfrm>
          <a:prstGeom prst="rect">
            <a:avLst/>
          </a:prstGeom>
        </p:spPr>
        <p:txBody>
          <a:bodyPr wrap="square">
            <a:spAutoFit/>
          </a:bodyPr>
          <a:lstStyle/>
          <a:p>
            <a:pPr lvl="0"/>
            <a:r>
              <a:rPr lang="en-IN" sz="2800" b="1" dirty="0">
                <a:solidFill>
                  <a:srgbClr val="C00000"/>
                </a:solidFill>
                <a:latin typeface="Gill Sans MT" panose="020B0502020104020203" pitchFamily="34" charset="0"/>
              </a:rPr>
              <a:t>1. Selective Vulnerability of the </a:t>
            </a:r>
            <a:r>
              <a:rPr lang="en-IN" sz="2800" b="1" dirty="0" err="1">
                <a:solidFill>
                  <a:srgbClr val="C00000"/>
                </a:solidFill>
                <a:latin typeface="Gill Sans MT" panose="020B0502020104020203" pitchFamily="34" charset="0"/>
              </a:rPr>
              <a:t>Nigrostriatal</a:t>
            </a:r>
            <a:r>
              <a:rPr lang="en-IN" sz="2800" b="1" dirty="0">
                <a:solidFill>
                  <a:srgbClr val="C00000"/>
                </a:solidFill>
                <a:latin typeface="Gill Sans MT" panose="020B0502020104020203" pitchFamily="34" charset="0"/>
              </a:rPr>
              <a:t> Dopamine Neuron</a:t>
            </a:r>
          </a:p>
        </p:txBody>
      </p:sp>
      <p:sp>
        <p:nvSpPr>
          <p:cNvPr id="4" name="Rectangle 3"/>
          <p:cNvSpPr/>
          <p:nvPr/>
        </p:nvSpPr>
        <p:spPr>
          <a:xfrm>
            <a:off x="0" y="1596168"/>
            <a:ext cx="5118709" cy="523220"/>
          </a:xfrm>
          <a:prstGeom prst="rect">
            <a:avLst/>
          </a:prstGeom>
        </p:spPr>
        <p:txBody>
          <a:bodyPr wrap="none">
            <a:spAutoFit/>
          </a:bodyPr>
          <a:lstStyle/>
          <a:p>
            <a:pPr lvl="0"/>
            <a:r>
              <a:rPr lang="en-IN" sz="2800" b="1" dirty="0">
                <a:solidFill>
                  <a:srgbClr val="C00000"/>
                </a:solidFill>
                <a:latin typeface="Gill Sans MT" panose="020B0502020104020203" pitchFamily="34" charset="0"/>
              </a:rPr>
              <a:t>2. Mitochondrial Dysfunction</a:t>
            </a:r>
          </a:p>
        </p:txBody>
      </p:sp>
      <p:sp>
        <p:nvSpPr>
          <p:cNvPr id="5" name="Rectangle 4"/>
          <p:cNvSpPr/>
          <p:nvPr/>
        </p:nvSpPr>
        <p:spPr>
          <a:xfrm>
            <a:off x="3300843" y="2170039"/>
            <a:ext cx="5590313" cy="523220"/>
          </a:xfrm>
          <a:prstGeom prst="rect">
            <a:avLst/>
          </a:prstGeom>
        </p:spPr>
        <p:txBody>
          <a:bodyPr wrap="none">
            <a:spAutoFit/>
          </a:bodyPr>
          <a:lstStyle/>
          <a:p>
            <a:pPr lvl="0" algn="just"/>
            <a:r>
              <a:rPr lang="en-IN" sz="2800" b="1" dirty="0">
                <a:solidFill>
                  <a:srgbClr val="0070C0"/>
                </a:solidFill>
                <a:latin typeface="Gill Sans MT" panose="020B0502020104020203" pitchFamily="34" charset="0"/>
              </a:rPr>
              <a:t>2.1 Mitochondrial DNA Damage</a:t>
            </a:r>
          </a:p>
        </p:txBody>
      </p:sp>
      <p:sp>
        <p:nvSpPr>
          <p:cNvPr id="7" name="Rectangle 6"/>
          <p:cNvSpPr/>
          <p:nvPr/>
        </p:nvSpPr>
        <p:spPr>
          <a:xfrm>
            <a:off x="3300843" y="2810310"/>
            <a:ext cx="4247958" cy="523220"/>
          </a:xfrm>
          <a:prstGeom prst="rect">
            <a:avLst/>
          </a:prstGeom>
        </p:spPr>
        <p:txBody>
          <a:bodyPr wrap="none">
            <a:spAutoFit/>
          </a:bodyPr>
          <a:lstStyle/>
          <a:p>
            <a:pPr lvl="0" algn="just"/>
            <a:r>
              <a:rPr lang="en-IN" sz="2800" b="1" dirty="0">
                <a:solidFill>
                  <a:srgbClr val="0070C0"/>
                </a:solidFill>
                <a:latin typeface="Gill Sans MT" panose="020B0502020104020203" pitchFamily="34" charset="0"/>
              </a:rPr>
              <a:t>2.2 Complex I Inhibition</a:t>
            </a:r>
          </a:p>
        </p:txBody>
      </p:sp>
      <p:sp>
        <p:nvSpPr>
          <p:cNvPr id="8" name="Rectangle 7"/>
          <p:cNvSpPr/>
          <p:nvPr/>
        </p:nvSpPr>
        <p:spPr>
          <a:xfrm>
            <a:off x="-13614" y="3292531"/>
            <a:ext cx="3331749" cy="523220"/>
          </a:xfrm>
          <a:prstGeom prst="rect">
            <a:avLst/>
          </a:prstGeom>
        </p:spPr>
        <p:txBody>
          <a:bodyPr wrap="square">
            <a:spAutoFit/>
          </a:bodyPr>
          <a:lstStyle/>
          <a:p>
            <a:pPr lvl="0" algn="just"/>
            <a:r>
              <a:rPr lang="en-IN" sz="2800" b="1" dirty="0" smtClean="0">
                <a:solidFill>
                  <a:srgbClr val="C00000"/>
                </a:solidFill>
                <a:latin typeface="Gill Sans MT" panose="020B0502020104020203" pitchFamily="34" charset="0"/>
              </a:rPr>
              <a:t>3.</a:t>
            </a:r>
            <a:r>
              <a:rPr lang="en-IN" sz="2800" b="1" dirty="0">
                <a:solidFill>
                  <a:srgbClr val="C00000"/>
                </a:solidFill>
                <a:latin typeface="Gill Sans MT" panose="020B0502020104020203" pitchFamily="34" charset="0"/>
              </a:rPr>
              <a:t> Oxidative Stress</a:t>
            </a:r>
          </a:p>
        </p:txBody>
      </p:sp>
      <p:sp>
        <p:nvSpPr>
          <p:cNvPr id="9" name="Rectangle 8"/>
          <p:cNvSpPr/>
          <p:nvPr/>
        </p:nvSpPr>
        <p:spPr>
          <a:xfrm>
            <a:off x="0" y="4403113"/>
            <a:ext cx="4367799" cy="523220"/>
          </a:xfrm>
          <a:prstGeom prst="rect">
            <a:avLst/>
          </a:prstGeom>
        </p:spPr>
        <p:txBody>
          <a:bodyPr wrap="none">
            <a:spAutoFit/>
          </a:bodyPr>
          <a:lstStyle/>
          <a:p>
            <a:pPr lvl="0"/>
            <a:r>
              <a:rPr lang="en-IN" sz="2800" b="1" dirty="0" smtClean="0">
                <a:solidFill>
                  <a:srgbClr val="C00000"/>
                </a:solidFill>
                <a:latin typeface="Gill Sans MT" panose="020B0502020104020203" pitchFamily="34" charset="0"/>
              </a:rPr>
              <a:t>4.</a:t>
            </a:r>
            <a:r>
              <a:rPr lang="en-IN" sz="2800" b="1" dirty="0">
                <a:solidFill>
                  <a:srgbClr val="C00000"/>
                </a:solidFill>
                <a:latin typeface="Gill Sans MT" panose="020B0502020104020203" pitchFamily="34" charset="0"/>
              </a:rPr>
              <a:t> Dopamine Metabolism</a:t>
            </a:r>
          </a:p>
        </p:txBody>
      </p:sp>
      <p:sp>
        <p:nvSpPr>
          <p:cNvPr id="10" name="Rectangle 9"/>
          <p:cNvSpPr/>
          <p:nvPr/>
        </p:nvSpPr>
        <p:spPr>
          <a:xfrm>
            <a:off x="67201" y="5575739"/>
            <a:ext cx="3873176" cy="523220"/>
          </a:xfrm>
          <a:prstGeom prst="rect">
            <a:avLst/>
          </a:prstGeom>
        </p:spPr>
        <p:txBody>
          <a:bodyPr wrap="none">
            <a:spAutoFit/>
          </a:bodyPr>
          <a:lstStyle/>
          <a:p>
            <a:pPr lvl="0"/>
            <a:r>
              <a:rPr lang="en-IN" sz="2800" b="1" dirty="0">
                <a:solidFill>
                  <a:srgbClr val="C00000"/>
                </a:solidFill>
                <a:latin typeface="Gill Sans MT" panose="020B0502020104020203" pitchFamily="34" charset="0"/>
              </a:rPr>
              <a:t>5. Neuroinflammation</a:t>
            </a:r>
          </a:p>
        </p:txBody>
      </p:sp>
    </p:spTree>
    <p:extLst>
      <p:ext uri="{BB962C8B-B14F-4D97-AF65-F5344CB8AC3E}">
        <p14:creationId xmlns:p14="http://schemas.microsoft.com/office/powerpoint/2010/main" val="117472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553998"/>
          </a:xfrm>
          <a:prstGeom prst="rect">
            <a:avLst/>
          </a:prstGeom>
        </p:spPr>
        <p:txBody>
          <a:bodyPr wrap="square">
            <a:spAutoFit/>
          </a:bodyPr>
          <a:lstStyle/>
          <a:p>
            <a:pPr algn="ctr"/>
            <a:r>
              <a:rPr lang="en-IN" b="1" i="0" dirty="0" smtClean="0">
                <a:solidFill>
                  <a:srgbClr val="191919"/>
                </a:solidFill>
                <a:effectLst/>
                <a:latin typeface="Gotham"/>
              </a:rPr>
              <a:t> </a:t>
            </a:r>
            <a:r>
              <a:rPr lang="en-IN" sz="3000" b="1" i="0" dirty="0" smtClean="0">
                <a:solidFill>
                  <a:srgbClr val="00B050"/>
                </a:solidFill>
                <a:effectLst/>
                <a:latin typeface="Gill Sans MT" panose="020B0502020104020203" pitchFamily="34" charset="0"/>
              </a:rPr>
              <a:t>NEUROPATHOLOGY</a:t>
            </a:r>
            <a:endParaRPr lang="en-IN" sz="3000" b="1" i="0" dirty="0">
              <a:solidFill>
                <a:srgbClr val="00B050"/>
              </a:solidFill>
              <a:effectLst/>
              <a:latin typeface="Gill Sans MT" panose="020B0502020104020203" pitchFamily="34" charset="0"/>
            </a:endParaRPr>
          </a:p>
        </p:txBody>
      </p:sp>
      <p:sp>
        <p:nvSpPr>
          <p:cNvPr id="3" name="Rectangle 2"/>
          <p:cNvSpPr/>
          <p:nvPr/>
        </p:nvSpPr>
        <p:spPr>
          <a:xfrm>
            <a:off x="0" y="553998"/>
            <a:ext cx="11552349" cy="523220"/>
          </a:xfrm>
          <a:prstGeom prst="rect">
            <a:avLst/>
          </a:prstGeom>
        </p:spPr>
        <p:txBody>
          <a:bodyPr wrap="square">
            <a:spAutoFit/>
          </a:bodyPr>
          <a:lstStyle/>
          <a:p>
            <a:r>
              <a:rPr lang="en-IN" sz="2800" b="1" i="0" dirty="0" smtClean="0">
                <a:solidFill>
                  <a:srgbClr val="0070C0"/>
                </a:solidFill>
                <a:effectLst/>
                <a:latin typeface="Gill Sans MT" panose="020B0502020104020203" pitchFamily="34" charset="0"/>
              </a:rPr>
              <a:t>1. Selective Vulnerability of the </a:t>
            </a:r>
            <a:r>
              <a:rPr lang="en-IN" sz="2800" b="1" i="0" dirty="0" err="1" smtClean="0">
                <a:solidFill>
                  <a:srgbClr val="0070C0"/>
                </a:solidFill>
                <a:effectLst/>
                <a:latin typeface="Gill Sans MT" panose="020B0502020104020203" pitchFamily="34" charset="0"/>
              </a:rPr>
              <a:t>Nigrostriatal</a:t>
            </a:r>
            <a:r>
              <a:rPr lang="en-IN" sz="2800" b="1" i="0" dirty="0" smtClean="0">
                <a:solidFill>
                  <a:srgbClr val="0070C0"/>
                </a:solidFill>
                <a:effectLst/>
                <a:latin typeface="Gill Sans MT" panose="020B0502020104020203" pitchFamily="34" charset="0"/>
              </a:rPr>
              <a:t> Dopamine Neuron</a:t>
            </a:r>
            <a:endParaRPr lang="en-IN" sz="2800" b="1" i="0" dirty="0">
              <a:solidFill>
                <a:srgbClr val="0070C0"/>
              </a:solidFill>
              <a:effectLst/>
              <a:latin typeface="Gill Sans MT" panose="020B0502020104020203" pitchFamily="34" charset="0"/>
            </a:endParaRPr>
          </a:p>
        </p:txBody>
      </p:sp>
      <p:sp>
        <p:nvSpPr>
          <p:cNvPr id="4" name="Rectangle 3"/>
          <p:cNvSpPr/>
          <p:nvPr/>
        </p:nvSpPr>
        <p:spPr>
          <a:xfrm>
            <a:off x="0" y="1107996"/>
            <a:ext cx="12192000" cy="5693866"/>
          </a:xfrm>
          <a:prstGeom prst="rect">
            <a:avLst/>
          </a:prstGeom>
        </p:spPr>
        <p:txBody>
          <a:bodyPr wrap="square">
            <a:spAutoFit/>
          </a:bodyPr>
          <a:lstStyle/>
          <a:p>
            <a:pPr marL="457200" indent="-457200" algn="just">
              <a:buFont typeface="Wingdings" panose="05000000000000000000" pitchFamily="2" charset="2"/>
              <a:buChar char="Ø"/>
            </a:pPr>
            <a:r>
              <a:rPr lang="en-IN" sz="2800" dirty="0">
                <a:solidFill>
                  <a:srgbClr val="002060"/>
                </a:solidFill>
                <a:latin typeface="Gill Sans MT" panose="020B0502020104020203" pitchFamily="34" charset="0"/>
              </a:rPr>
              <a:t>Dopamine itself may contribute to the vulnerability of the dopaminergic </a:t>
            </a:r>
            <a:r>
              <a:rPr lang="en-IN" sz="2800" dirty="0" err="1">
                <a:solidFill>
                  <a:srgbClr val="002060"/>
                </a:solidFill>
                <a:latin typeface="Gill Sans MT" panose="020B0502020104020203" pitchFamily="34" charset="0"/>
              </a:rPr>
              <a:t>nigrostriatal</a:t>
            </a:r>
            <a:r>
              <a:rPr lang="en-IN" sz="2800" dirty="0">
                <a:solidFill>
                  <a:srgbClr val="002060"/>
                </a:solidFill>
                <a:latin typeface="Gill Sans MT" panose="020B0502020104020203" pitchFamily="34" charset="0"/>
              </a:rPr>
              <a:t> neuron, particularly in the setting of mitochondrial </a:t>
            </a:r>
            <a:r>
              <a:rPr lang="en-IN" sz="2800" dirty="0" smtClean="0">
                <a:solidFill>
                  <a:srgbClr val="002060"/>
                </a:solidFill>
                <a:latin typeface="Gill Sans MT" panose="020B0502020104020203" pitchFamily="34" charset="0"/>
              </a:rPr>
              <a:t>impairment.</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Dopamine</a:t>
            </a:r>
            <a:r>
              <a:rPr lang="en-IN" sz="2800" dirty="0">
                <a:solidFill>
                  <a:srgbClr val="002060"/>
                </a:solidFill>
                <a:latin typeface="Gill Sans MT" panose="020B0502020104020203" pitchFamily="34" charset="0"/>
              </a:rPr>
              <a:t>, a catecholamine, is produced from tyrosine by the sequential enzymatic actions of tyrosine hydroxylase and amino acid decarboxylase.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A </a:t>
            </a:r>
            <a:r>
              <a:rPr lang="en-IN" sz="2800" dirty="0">
                <a:solidFill>
                  <a:srgbClr val="002060"/>
                </a:solidFill>
                <a:latin typeface="Gill Sans MT" panose="020B0502020104020203" pitchFamily="34" charset="0"/>
              </a:rPr>
              <a:t>redox reactive molecule, dopamine is normally sequestered in synaptic vesicles at concentrations estimated to be in the high </a:t>
            </a:r>
            <a:r>
              <a:rPr lang="en-IN" sz="2800" dirty="0" err="1">
                <a:solidFill>
                  <a:srgbClr val="002060"/>
                </a:solidFill>
                <a:latin typeface="Gill Sans MT" panose="020B0502020104020203" pitchFamily="34" charset="0"/>
              </a:rPr>
              <a:t>millimolar</a:t>
            </a:r>
            <a:r>
              <a:rPr lang="en-IN" sz="2800" dirty="0">
                <a:solidFill>
                  <a:srgbClr val="002060"/>
                </a:solidFill>
                <a:latin typeface="Gill Sans MT" panose="020B0502020104020203" pitchFamily="34" charset="0"/>
              </a:rPr>
              <a:t> </a:t>
            </a:r>
            <a:r>
              <a:rPr lang="en-IN" sz="2800" dirty="0" smtClean="0">
                <a:solidFill>
                  <a:srgbClr val="002060"/>
                </a:solidFill>
                <a:latin typeface="Gill Sans MT" panose="020B0502020104020203" pitchFamily="34" charset="0"/>
              </a:rPr>
              <a:t>range.</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Thus</a:t>
            </a:r>
            <a:r>
              <a:rPr lang="en-IN" sz="2800" dirty="0">
                <a:solidFill>
                  <a:srgbClr val="002060"/>
                </a:solidFill>
                <a:latin typeface="Gill Sans MT" panose="020B0502020104020203" pitchFamily="34" charset="0"/>
              </a:rPr>
              <a:t>, even a small degree of dopamine leakage from vesicles could easily produce local cytosolic concentrations in the </a:t>
            </a:r>
            <a:r>
              <a:rPr lang="en-IN" sz="2800" dirty="0" err="1">
                <a:solidFill>
                  <a:srgbClr val="002060"/>
                </a:solidFill>
                <a:latin typeface="Gill Sans MT" panose="020B0502020104020203" pitchFamily="34" charset="0"/>
              </a:rPr>
              <a:t>micromolar</a:t>
            </a:r>
            <a:r>
              <a:rPr lang="en-IN" sz="2800" dirty="0">
                <a:solidFill>
                  <a:srgbClr val="002060"/>
                </a:solidFill>
                <a:latin typeface="Gill Sans MT" panose="020B0502020104020203" pitchFamily="34" charset="0"/>
              </a:rPr>
              <a:t> range.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So that </a:t>
            </a:r>
            <a:r>
              <a:rPr lang="en-IN" sz="2800" dirty="0">
                <a:solidFill>
                  <a:srgbClr val="0070C0"/>
                </a:solidFill>
                <a:latin typeface="Gill Sans MT" panose="020B0502020104020203" pitchFamily="34" charset="0"/>
              </a:rPr>
              <a:t>(</a:t>
            </a:r>
            <a:r>
              <a:rPr lang="en-IN" sz="2800" dirty="0" err="1">
                <a:solidFill>
                  <a:srgbClr val="0070C0"/>
                </a:solidFill>
                <a:latin typeface="Gill Sans MT" panose="020B0502020104020203" pitchFamily="34" charset="0"/>
              </a:rPr>
              <a:t>i</a:t>
            </a:r>
            <a:r>
              <a:rPr lang="en-IN" sz="2800" dirty="0">
                <a:solidFill>
                  <a:srgbClr val="0070C0"/>
                </a:solidFill>
                <a:latin typeface="Gill Sans MT" panose="020B0502020104020203" pitchFamily="34" charset="0"/>
              </a:rPr>
              <a:t>) mitochondrial impairment (complex I defects) </a:t>
            </a:r>
            <a:r>
              <a:rPr lang="en-IN" sz="2800" dirty="0">
                <a:latin typeface="Gill Sans MT" panose="020B0502020104020203" pitchFamily="34" charset="0"/>
              </a:rPr>
              <a:t>and </a:t>
            </a:r>
            <a:r>
              <a:rPr lang="en-IN" sz="2800" dirty="0">
                <a:solidFill>
                  <a:srgbClr val="0070C0"/>
                </a:solidFill>
                <a:latin typeface="Gill Sans MT" panose="020B0502020104020203" pitchFamily="34" charset="0"/>
              </a:rPr>
              <a:t>(ii) increased levels of alpha-</a:t>
            </a:r>
            <a:r>
              <a:rPr lang="en-IN" sz="2800" dirty="0" err="1">
                <a:solidFill>
                  <a:srgbClr val="0070C0"/>
                </a:solidFill>
                <a:latin typeface="Gill Sans MT" panose="020B0502020104020203" pitchFamily="34" charset="0"/>
              </a:rPr>
              <a:t>synuclein</a:t>
            </a:r>
            <a:r>
              <a:rPr lang="en-IN" sz="2800" dirty="0">
                <a:latin typeface="Gill Sans MT" panose="020B0502020104020203" pitchFamily="34" charset="0"/>
              </a:rPr>
              <a:t>, </a:t>
            </a:r>
            <a:r>
              <a:rPr lang="en-IN" sz="2800" dirty="0">
                <a:solidFill>
                  <a:srgbClr val="002060"/>
                </a:solidFill>
                <a:latin typeface="Gill Sans MT" panose="020B0502020104020203" pitchFamily="34" charset="0"/>
              </a:rPr>
              <a:t>both of which have been implicated in PD, lead to redistribution of dopamine from vesicles to </a:t>
            </a:r>
            <a:r>
              <a:rPr lang="en-IN" sz="2800" dirty="0" smtClean="0">
                <a:solidFill>
                  <a:srgbClr val="002060"/>
                </a:solidFill>
                <a:latin typeface="Gill Sans MT" panose="020B0502020104020203" pitchFamily="34" charset="0"/>
              </a:rPr>
              <a:t>cytosol.</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Cytoplasmic </a:t>
            </a:r>
            <a:r>
              <a:rPr lang="en-IN" sz="2800" dirty="0">
                <a:solidFill>
                  <a:srgbClr val="002060"/>
                </a:solidFill>
                <a:latin typeface="Gill Sans MT" panose="020B0502020104020203" pitchFamily="34" charset="0"/>
              </a:rPr>
              <a:t>dopamine can undergo enzymatic oxidation or non-enzymatic auto-oxidation to produce dopamine </a:t>
            </a:r>
            <a:r>
              <a:rPr lang="en-IN" sz="2800" dirty="0" err="1">
                <a:solidFill>
                  <a:srgbClr val="002060"/>
                </a:solidFill>
                <a:latin typeface="Gill Sans MT" panose="020B0502020104020203" pitchFamily="34" charset="0"/>
              </a:rPr>
              <a:t>quinone</a:t>
            </a:r>
            <a:r>
              <a:rPr lang="en-IN" sz="2800" dirty="0">
                <a:solidFill>
                  <a:srgbClr val="002060"/>
                </a:solidFill>
                <a:latin typeface="Gill Sans MT" panose="020B0502020104020203" pitchFamily="34" charset="0"/>
              </a:rPr>
              <a:t> species (DAQ</a:t>
            </a:r>
            <a:r>
              <a:rPr lang="en-IN" sz="2800" dirty="0" smtClean="0">
                <a:solidFill>
                  <a:srgbClr val="002060"/>
                </a:solidFill>
                <a:latin typeface="Gill Sans MT" panose="020B0502020104020203" pitchFamily="34" charset="0"/>
              </a:rPr>
              <a:t>).</a:t>
            </a:r>
          </a:p>
        </p:txBody>
      </p:sp>
    </p:spTree>
    <p:extLst>
      <p:ext uri="{BB962C8B-B14F-4D97-AF65-F5344CB8AC3E}">
        <p14:creationId xmlns:p14="http://schemas.microsoft.com/office/powerpoint/2010/main" val="471351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4832092"/>
          </a:xfrm>
          <a:prstGeom prst="rect">
            <a:avLst/>
          </a:prstGeom>
        </p:spPr>
        <p:txBody>
          <a:bodyPr wrap="square">
            <a:spAutoFit/>
          </a:bodyPr>
          <a:lstStyle/>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The electron-deficient DAQ readily reacts with cellular nucleophiles, predominantly reduced sulfhydryl groups on free cysteine residues, glutathione, and proteins, forming covalent </a:t>
            </a:r>
            <a:r>
              <a:rPr lang="en-IN" sz="2800" dirty="0" err="1">
                <a:solidFill>
                  <a:srgbClr val="002060"/>
                </a:solidFill>
                <a:latin typeface="Gill Sans MT" panose="020B0502020104020203" pitchFamily="34" charset="0"/>
              </a:rPr>
              <a:t>cysteinyl</a:t>
            </a:r>
            <a:r>
              <a:rPr lang="en-IN" sz="2800" dirty="0">
                <a:solidFill>
                  <a:srgbClr val="002060"/>
                </a:solidFill>
                <a:latin typeface="Gill Sans MT" panose="020B0502020104020203" pitchFamily="34" charset="0"/>
              </a:rPr>
              <a:t>-dopamine </a:t>
            </a:r>
            <a:r>
              <a:rPr lang="en-IN" sz="2800" dirty="0" smtClean="0">
                <a:solidFill>
                  <a:srgbClr val="002060"/>
                </a:solidFill>
                <a:latin typeface="Gill Sans MT" panose="020B0502020104020203" pitchFamily="34" charset="0"/>
              </a:rPr>
              <a:t>adducts.</a:t>
            </a:r>
            <a:endParaRPr lang="en-IN" sz="2800" dirty="0">
              <a:solidFill>
                <a:srgbClr val="002060"/>
              </a:solidFill>
              <a:latin typeface="Gill Sans MT" panose="020B0502020104020203" pitchFamily="34" charset="0"/>
            </a:endParaRPr>
          </a:p>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Since the active sites of many proteins contain cysteine residues, DAQ modification can cause protein inactivation and loss of </a:t>
            </a:r>
            <a:r>
              <a:rPr lang="en-IN" sz="2800" dirty="0" smtClean="0">
                <a:solidFill>
                  <a:srgbClr val="002060"/>
                </a:solidFill>
                <a:latin typeface="Gill Sans MT" panose="020B0502020104020203" pitchFamily="34" charset="0"/>
              </a:rPr>
              <a:t>function.</a:t>
            </a:r>
            <a:endParaRPr lang="en-IN" sz="2800" dirty="0">
              <a:solidFill>
                <a:srgbClr val="002060"/>
              </a:solidFill>
              <a:latin typeface="Gill Sans MT" panose="020B0502020104020203" pitchFamily="34" charset="0"/>
            </a:endParaRPr>
          </a:p>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Dopamine oxidation has been associated mechanistically with </a:t>
            </a:r>
          </a:p>
          <a:p>
            <a:pPr marL="457200" lvl="0" indent="-457200" algn="just">
              <a:buFont typeface="Wingdings" panose="05000000000000000000" pitchFamily="2" charset="2"/>
              <a:buChar char="Ø"/>
            </a:pPr>
            <a:r>
              <a:rPr lang="en-IN" sz="2800" dirty="0">
                <a:solidFill>
                  <a:srgbClr val="0070C0"/>
                </a:solidFill>
                <a:latin typeface="Gill Sans MT" panose="020B0502020104020203" pitchFamily="34" charset="0"/>
              </a:rPr>
              <a:t>(</a:t>
            </a:r>
            <a:r>
              <a:rPr lang="en-IN" sz="2800" dirty="0" err="1">
                <a:solidFill>
                  <a:srgbClr val="0070C0"/>
                </a:solidFill>
                <a:latin typeface="Gill Sans MT" panose="020B0502020104020203" pitchFamily="34" charset="0"/>
              </a:rPr>
              <a:t>i</a:t>
            </a:r>
            <a:r>
              <a:rPr lang="en-IN" sz="2800" dirty="0">
                <a:solidFill>
                  <a:srgbClr val="0070C0"/>
                </a:solidFill>
                <a:latin typeface="Gill Sans MT" panose="020B0502020104020203" pitchFamily="34" charset="0"/>
              </a:rPr>
              <a:t>) mitochondrial impairment, </a:t>
            </a:r>
          </a:p>
          <a:p>
            <a:pPr marL="457200" lvl="0" indent="-457200" algn="just">
              <a:buFont typeface="Wingdings" panose="05000000000000000000" pitchFamily="2" charset="2"/>
              <a:buChar char="Ø"/>
            </a:pPr>
            <a:r>
              <a:rPr lang="en-IN" sz="2800" dirty="0">
                <a:solidFill>
                  <a:srgbClr val="0070C0"/>
                </a:solidFill>
                <a:latin typeface="Gill Sans MT" panose="020B0502020104020203" pitchFamily="34" charset="0"/>
              </a:rPr>
              <a:t>(ii) alpha-</a:t>
            </a:r>
            <a:r>
              <a:rPr lang="en-IN" sz="2800" dirty="0" err="1">
                <a:solidFill>
                  <a:srgbClr val="0070C0"/>
                </a:solidFill>
                <a:latin typeface="Gill Sans MT" panose="020B0502020104020203" pitchFamily="34" charset="0"/>
              </a:rPr>
              <a:t>synuclein</a:t>
            </a:r>
            <a:r>
              <a:rPr lang="en-IN" sz="2800" dirty="0">
                <a:solidFill>
                  <a:srgbClr val="0070C0"/>
                </a:solidFill>
                <a:latin typeface="Gill Sans MT" panose="020B0502020104020203" pitchFamily="34" charset="0"/>
              </a:rPr>
              <a:t> </a:t>
            </a:r>
            <a:r>
              <a:rPr lang="en-IN" sz="2800" dirty="0" err="1">
                <a:solidFill>
                  <a:srgbClr val="0070C0"/>
                </a:solidFill>
                <a:latin typeface="Gill Sans MT" panose="020B0502020104020203" pitchFamily="34" charset="0"/>
              </a:rPr>
              <a:t>oligomerization</a:t>
            </a:r>
            <a:r>
              <a:rPr lang="en-IN" sz="2800" dirty="0">
                <a:solidFill>
                  <a:srgbClr val="0070C0"/>
                </a:solidFill>
                <a:latin typeface="Gill Sans MT" panose="020B0502020104020203" pitchFamily="34" charset="0"/>
              </a:rPr>
              <a:t>, </a:t>
            </a:r>
          </a:p>
          <a:p>
            <a:pPr marL="457200" lvl="0" indent="-457200" algn="just">
              <a:buFont typeface="Wingdings" panose="05000000000000000000" pitchFamily="2" charset="2"/>
              <a:buChar char="Ø"/>
            </a:pPr>
            <a:r>
              <a:rPr lang="en-IN" sz="2800" dirty="0">
                <a:solidFill>
                  <a:srgbClr val="0070C0"/>
                </a:solidFill>
                <a:latin typeface="Gill Sans MT" panose="020B0502020104020203" pitchFamily="34" charset="0"/>
              </a:rPr>
              <a:t>(iii) enhanced NMDA receptor function, and </a:t>
            </a:r>
          </a:p>
          <a:p>
            <a:pPr marL="457200" lvl="0" indent="-457200" algn="just">
              <a:buFont typeface="Wingdings" panose="05000000000000000000" pitchFamily="2" charset="2"/>
              <a:buChar char="Ø"/>
            </a:pPr>
            <a:r>
              <a:rPr lang="en-IN" sz="2800" dirty="0">
                <a:solidFill>
                  <a:srgbClr val="0070C0"/>
                </a:solidFill>
                <a:latin typeface="Gill Sans MT" panose="020B0502020104020203" pitchFamily="34" charset="0"/>
              </a:rPr>
              <a:t>(iv) reduced proteasome function, </a:t>
            </a:r>
            <a:r>
              <a:rPr lang="en-IN" sz="2800" dirty="0">
                <a:solidFill>
                  <a:srgbClr val="002060"/>
                </a:solidFill>
                <a:latin typeface="Gill Sans MT" panose="020B0502020104020203" pitchFamily="34" charset="0"/>
              </a:rPr>
              <a:t>each of which has been posited to play a central pathogenic role in PD.</a:t>
            </a:r>
          </a:p>
        </p:txBody>
      </p:sp>
    </p:spTree>
    <p:extLst>
      <p:ext uri="{BB962C8B-B14F-4D97-AF65-F5344CB8AC3E}">
        <p14:creationId xmlns:p14="http://schemas.microsoft.com/office/powerpoint/2010/main" val="285303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112602" y="436740"/>
            <a:ext cx="5118709" cy="523220"/>
          </a:xfrm>
          <a:prstGeom prst="rect">
            <a:avLst/>
          </a:prstGeom>
        </p:spPr>
        <p:txBody>
          <a:bodyPr wrap="none">
            <a:spAutoFit/>
          </a:bodyPr>
          <a:lstStyle/>
          <a:p>
            <a:r>
              <a:rPr lang="en-IN" sz="2800" b="1" dirty="0" smtClean="0">
                <a:solidFill>
                  <a:srgbClr val="0070C0"/>
                </a:solidFill>
                <a:latin typeface="Gotham"/>
              </a:rPr>
              <a:t>2.</a:t>
            </a:r>
            <a:r>
              <a:rPr lang="en-IN" sz="2800" b="1" dirty="0">
                <a:solidFill>
                  <a:srgbClr val="0070C0"/>
                </a:solidFill>
                <a:latin typeface="Gotham"/>
              </a:rPr>
              <a:t> Mitochondrial Dysfunction</a:t>
            </a:r>
            <a:endParaRPr lang="en-IN" sz="2800" b="1" i="0" dirty="0">
              <a:solidFill>
                <a:srgbClr val="0070C0"/>
              </a:solidFill>
              <a:effectLst/>
              <a:latin typeface="Gotham"/>
            </a:endParaRPr>
          </a:p>
        </p:txBody>
      </p:sp>
      <p:sp>
        <p:nvSpPr>
          <p:cNvPr id="3" name="Rectangle 2"/>
          <p:cNvSpPr/>
          <p:nvPr/>
        </p:nvSpPr>
        <p:spPr>
          <a:xfrm>
            <a:off x="3072258" y="24616"/>
            <a:ext cx="4979440" cy="523220"/>
          </a:xfrm>
          <a:prstGeom prst="rect">
            <a:avLst/>
          </a:prstGeom>
        </p:spPr>
        <p:txBody>
          <a:bodyPr wrap="none">
            <a:spAutoFit/>
          </a:bodyPr>
          <a:lstStyle/>
          <a:p>
            <a:pPr algn="ctr"/>
            <a:r>
              <a:rPr lang="en-IN" sz="2800" b="1" dirty="0" smtClean="0">
                <a:solidFill>
                  <a:srgbClr val="00B050"/>
                </a:solidFill>
                <a:latin typeface="Gill Sans MT" panose="020B0502020104020203" pitchFamily="34" charset="0"/>
              </a:rPr>
              <a:t>NEUROPATHOLOGY </a:t>
            </a:r>
            <a:r>
              <a:rPr lang="en-IN" sz="2800" b="1" dirty="0" err="1" smtClean="0">
                <a:solidFill>
                  <a:srgbClr val="00B050"/>
                </a:solidFill>
                <a:latin typeface="Gill Sans MT" panose="020B0502020104020203" pitchFamily="34" charset="0"/>
              </a:rPr>
              <a:t>Con’t</a:t>
            </a:r>
            <a:endParaRPr lang="en-IN" sz="2800" b="1" dirty="0">
              <a:solidFill>
                <a:srgbClr val="00B050"/>
              </a:solidFill>
              <a:latin typeface="Gill Sans MT" panose="020B0502020104020203" pitchFamily="34" charset="0"/>
            </a:endParaRPr>
          </a:p>
        </p:txBody>
      </p:sp>
      <p:sp>
        <p:nvSpPr>
          <p:cNvPr id="4" name="Rectangle 3"/>
          <p:cNvSpPr/>
          <p:nvPr/>
        </p:nvSpPr>
        <p:spPr>
          <a:xfrm>
            <a:off x="0" y="959960"/>
            <a:ext cx="12192000" cy="5693866"/>
          </a:xfrm>
          <a:prstGeom prst="rect">
            <a:avLst/>
          </a:prstGeom>
        </p:spPr>
        <p:txBody>
          <a:bodyPr wrap="square">
            <a:spAutoFit/>
          </a:bodyPr>
          <a:lstStyle/>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In </a:t>
            </a:r>
            <a:r>
              <a:rPr lang="en-IN" sz="2800" dirty="0">
                <a:solidFill>
                  <a:srgbClr val="002060"/>
                </a:solidFill>
                <a:latin typeface="Gill Sans MT" panose="020B0502020104020203" pitchFamily="34" charset="0"/>
              </a:rPr>
              <a:t>addition to energy production </a:t>
            </a:r>
            <a:r>
              <a:rPr lang="en-IN" sz="2800" i="1" dirty="0">
                <a:solidFill>
                  <a:srgbClr val="002060"/>
                </a:solidFill>
                <a:latin typeface="Gill Sans MT" panose="020B0502020104020203" pitchFamily="34" charset="0"/>
              </a:rPr>
              <a:t>via</a:t>
            </a:r>
            <a:r>
              <a:rPr lang="en-IN" sz="2800" dirty="0">
                <a:solidFill>
                  <a:srgbClr val="002060"/>
                </a:solidFill>
                <a:latin typeface="Gill Sans MT" panose="020B0502020104020203" pitchFamily="34" charset="0"/>
              </a:rPr>
              <a:t> aerobic oxidative phosphorylation, mitochondria also regulate intracellular calcium levels, participate in lipid metabolism, as well as steroid, carbohydrate, and amino acid </a:t>
            </a:r>
            <a:r>
              <a:rPr lang="en-IN" sz="2800" dirty="0" smtClean="0">
                <a:solidFill>
                  <a:srgbClr val="002060"/>
                </a:solidFill>
                <a:latin typeface="Gill Sans MT" panose="020B0502020104020203" pitchFamily="34" charset="0"/>
              </a:rPr>
              <a:t>breakdown.</a:t>
            </a:r>
            <a:r>
              <a:rPr lang="en-IN" sz="2800" dirty="0">
                <a:solidFill>
                  <a:srgbClr val="002060"/>
                </a:solidFill>
                <a:latin typeface="Gill Sans MT" panose="020B0502020104020203" pitchFamily="34" charset="0"/>
              </a:rPr>
              <a:t>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Mitochondria </a:t>
            </a:r>
            <a:r>
              <a:rPr lang="en-IN" sz="2800" dirty="0">
                <a:solidFill>
                  <a:srgbClr val="002060"/>
                </a:solidFill>
                <a:latin typeface="Gill Sans MT" panose="020B0502020104020203" pitchFamily="34" charset="0"/>
              </a:rPr>
              <a:t>are responsible for signalling apoptosis pathways, and are the gatekeepers for apoptotic machinery to complete an organized cell death.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a:t>
            </a:r>
            <a:r>
              <a:rPr lang="en-IN" sz="2800" dirty="0">
                <a:solidFill>
                  <a:srgbClr val="002060"/>
                </a:solidFill>
                <a:latin typeface="Gill Sans MT" panose="020B0502020104020203" pitchFamily="34" charset="0"/>
              </a:rPr>
              <a:t>process of mitochondrial respiration within neurons requires aerobic oxidative phosphorylation, a process that naturally produces a high amount of oxidative </a:t>
            </a:r>
            <a:r>
              <a:rPr lang="en-IN" sz="2800" dirty="0" err="1">
                <a:solidFill>
                  <a:srgbClr val="002060"/>
                </a:solidFill>
                <a:latin typeface="Gill Sans MT" panose="020B0502020104020203" pitchFamily="34" charset="0"/>
              </a:rPr>
              <a:t>byproducts</a:t>
            </a:r>
            <a:r>
              <a:rPr lang="en-IN" sz="2800" dirty="0">
                <a:solidFill>
                  <a:srgbClr val="002060"/>
                </a:solidFill>
                <a:latin typeface="Gill Sans MT" panose="020B0502020104020203" pitchFamily="34" charset="0"/>
              </a:rPr>
              <a:t>, such as hydrogen peroxide (H</a:t>
            </a:r>
            <a:r>
              <a:rPr lang="en-IN" sz="2800" baseline="-25000" dirty="0">
                <a:solidFill>
                  <a:srgbClr val="002060"/>
                </a:solidFill>
                <a:latin typeface="Gill Sans MT" panose="020B0502020104020203" pitchFamily="34" charset="0"/>
              </a:rPr>
              <a:t>2</a:t>
            </a:r>
            <a:r>
              <a:rPr lang="en-IN" sz="2800" dirty="0">
                <a:solidFill>
                  <a:srgbClr val="002060"/>
                </a:solidFill>
                <a:latin typeface="Gill Sans MT" panose="020B0502020104020203" pitchFamily="34" charset="0"/>
              </a:rPr>
              <a:t>O</a:t>
            </a:r>
            <a:r>
              <a:rPr lang="en-IN" sz="2800" baseline="-25000" dirty="0">
                <a:solidFill>
                  <a:srgbClr val="002060"/>
                </a:solidFill>
                <a:latin typeface="Gill Sans MT" panose="020B0502020104020203" pitchFamily="34" charset="0"/>
              </a:rPr>
              <a:t>2</a:t>
            </a:r>
            <a:r>
              <a:rPr lang="en-IN" sz="2800" dirty="0">
                <a:solidFill>
                  <a:srgbClr val="002060"/>
                </a:solidFill>
                <a:latin typeface="Gill Sans MT" panose="020B0502020104020203" pitchFamily="34" charset="0"/>
              </a:rPr>
              <a:t>) and superoxide (O</a:t>
            </a:r>
            <a:r>
              <a:rPr lang="en-IN" sz="2800" baseline="-25000" dirty="0">
                <a:solidFill>
                  <a:srgbClr val="002060"/>
                </a:solidFill>
                <a:latin typeface="Gill Sans MT" panose="020B0502020104020203" pitchFamily="34" charset="0"/>
              </a:rPr>
              <a:t>2</a:t>
            </a:r>
            <a:r>
              <a:rPr lang="en-IN" sz="2800" dirty="0">
                <a:solidFill>
                  <a:srgbClr val="002060"/>
                </a:solidFill>
                <a:latin typeface="Gill Sans MT" panose="020B0502020104020203" pitchFamily="34" charset="0"/>
              </a:rPr>
              <a:t>˙</a:t>
            </a:r>
            <a:r>
              <a:rPr lang="en-IN" sz="2800" baseline="30000" dirty="0">
                <a:solidFill>
                  <a:srgbClr val="002060"/>
                </a:solidFill>
                <a:latin typeface="Gill Sans MT" panose="020B0502020104020203" pitchFamily="34" charset="0"/>
              </a:rPr>
              <a:t>−</a:t>
            </a:r>
            <a:r>
              <a:rPr lang="en-IN" sz="2800" dirty="0" smtClean="0">
                <a:solidFill>
                  <a:srgbClr val="002060"/>
                </a:solidFill>
                <a:latin typeface="Gill Sans MT" panose="020B0502020104020203" pitchFamily="34" charset="0"/>
              </a:rPr>
              <a:t>).</a:t>
            </a:r>
            <a:r>
              <a:rPr lang="en-IN" sz="2800" dirty="0">
                <a:solidFill>
                  <a:srgbClr val="002060"/>
                </a:solidFill>
                <a:latin typeface="Gill Sans MT" panose="020B0502020104020203" pitchFamily="34" charset="0"/>
              </a:rPr>
              <a:t>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In </a:t>
            </a:r>
            <a:r>
              <a:rPr lang="en-IN" sz="2800" dirty="0">
                <a:solidFill>
                  <a:srgbClr val="002060"/>
                </a:solidFill>
                <a:latin typeface="Gill Sans MT" panose="020B0502020104020203" pitchFamily="34" charset="0"/>
              </a:rPr>
              <a:t>a healthy neuron, the mitochondria will detoxify these ROS using normal compensatory mechanisms such as antioxidant and reactive oxygen scavenger proteins (ex. glutathione peroxidase</a:t>
            </a:r>
            <a:r>
              <a:rPr lang="en-IN" sz="2800" dirty="0" smtClean="0">
                <a:solidFill>
                  <a:srgbClr val="002060"/>
                </a:solidFill>
                <a:latin typeface="Gill Sans MT" panose="020B0502020104020203" pitchFamily="34" charset="0"/>
              </a:rPr>
              <a:t>).</a:t>
            </a:r>
            <a:endParaRPr lang="en-IN" sz="2800" baseline="30000" dirty="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However</a:t>
            </a:r>
            <a:r>
              <a:rPr lang="en-IN" sz="2800" dirty="0">
                <a:solidFill>
                  <a:srgbClr val="002060"/>
                </a:solidFill>
                <a:latin typeface="Gill Sans MT" panose="020B0502020104020203" pitchFamily="34" charset="0"/>
              </a:rPr>
              <a:t>, even under basal conditions, </a:t>
            </a:r>
            <a:r>
              <a:rPr lang="en-IN" sz="2800" dirty="0" err="1">
                <a:solidFill>
                  <a:srgbClr val="002060"/>
                </a:solidFill>
                <a:latin typeface="Gill Sans MT" panose="020B0502020104020203" pitchFamily="34" charset="0"/>
              </a:rPr>
              <a:t>nigrostriatal</a:t>
            </a:r>
            <a:r>
              <a:rPr lang="en-IN" sz="2800" dirty="0">
                <a:solidFill>
                  <a:srgbClr val="002060"/>
                </a:solidFill>
                <a:latin typeface="Gill Sans MT" panose="020B0502020104020203" pitchFamily="34" charset="0"/>
              </a:rPr>
              <a:t> dopamine neurons exist in a more oxidized state than other </a:t>
            </a:r>
            <a:r>
              <a:rPr lang="en-IN" sz="2800" dirty="0" smtClean="0">
                <a:solidFill>
                  <a:srgbClr val="002060"/>
                </a:solidFill>
                <a:latin typeface="Gill Sans MT" panose="020B0502020104020203" pitchFamily="34" charset="0"/>
              </a:rPr>
              <a:t>neurons.</a:t>
            </a:r>
            <a:endParaRPr lang="en-IN" sz="2800" baseline="30000"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162651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4832092"/>
          </a:xfrm>
          <a:prstGeom prst="rect">
            <a:avLst/>
          </a:prstGeom>
        </p:spPr>
        <p:txBody>
          <a:bodyPr wrap="square">
            <a:spAutoFit/>
          </a:bodyPr>
          <a:lstStyle/>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Under pathological conditions, these compensatory mechanisms can be overwhelmed in the dopamine neuron, and ROS production from the mitochondria becomes a source of oxidative stress for the </a:t>
            </a:r>
            <a:r>
              <a:rPr lang="en-IN" sz="2800" dirty="0" smtClean="0">
                <a:solidFill>
                  <a:srgbClr val="002060"/>
                </a:solidFill>
                <a:latin typeface="Gill Sans MT" panose="020B0502020104020203" pitchFamily="34" charset="0"/>
              </a:rPr>
              <a:t>cell.</a:t>
            </a:r>
            <a:endParaRPr lang="en-IN" sz="2800" baseline="30000" dirty="0">
              <a:solidFill>
                <a:srgbClr val="002060"/>
              </a:solidFill>
              <a:latin typeface="Gill Sans MT" panose="020B0502020104020203" pitchFamily="34" charset="0"/>
            </a:endParaRPr>
          </a:p>
          <a:p>
            <a:pPr marL="457200" lvl="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In </a:t>
            </a:r>
            <a:r>
              <a:rPr lang="en-IN" sz="2800" dirty="0">
                <a:solidFill>
                  <a:srgbClr val="002060"/>
                </a:solidFill>
                <a:latin typeface="Gill Sans MT" panose="020B0502020104020203" pitchFamily="34" charset="0"/>
              </a:rPr>
              <a:t>addition to oxidative stress, mitochondrial dynamics are also an important factor in dopamine neuron pathology. </a:t>
            </a:r>
            <a:endParaRPr lang="en-IN" sz="2800" dirty="0" smtClean="0">
              <a:solidFill>
                <a:srgbClr val="002060"/>
              </a:solidFill>
              <a:latin typeface="Gill Sans MT" panose="020B0502020104020203" pitchFamily="34" charset="0"/>
            </a:endParaRPr>
          </a:p>
          <a:p>
            <a:pPr marL="457200" lvl="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Mitochondrial </a:t>
            </a:r>
            <a:r>
              <a:rPr lang="en-IN" sz="2800" dirty="0">
                <a:solidFill>
                  <a:srgbClr val="002060"/>
                </a:solidFill>
                <a:latin typeface="Gill Sans MT" panose="020B0502020104020203" pitchFamily="34" charset="0"/>
              </a:rPr>
              <a:t>fusion and fission, the processes by which the outer membranes of two mitochondria join to form one membrane (fusion) or by which a single mitochondrial membrane becomes two (fission), are also potential sources of dysfunction in the </a:t>
            </a:r>
            <a:r>
              <a:rPr lang="en-IN" sz="2800" dirty="0" smtClean="0">
                <a:solidFill>
                  <a:srgbClr val="002060"/>
                </a:solidFill>
                <a:latin typeface="Gill Sans MT" panose="020B0502020104020203" pitchFamily="34" charset="0"/>
              </a:rPr>
              <a:t>neuron.</a:t>
            </a:r>
            <a:r>
              <a:rPr lang="en-IN" sz="2800" dirty="0">
                <a:solidFill>
                  <a:srgbClr val="002060"/>
                </a:solidFill>
                <a:latin typeface="Gill Sans MT" panose="020B0502020104020203" pitchFamily="34" charset="0"/>
              </a:rPr>
              <a:t> </a:t>
            </a:r>
            <a:endParaRPr lang="en-IN" sz="2800" dirty="0" smtClean="0">
              <a:solidFill>
                <a:srgbClr val="002060"/>
              </a:solidFill>
              <a:latin typeface="Gill Sans MT" panose="020B0502020104020203" pitchFamily="34" charset="0"/>
            </a:endParaRPr>
          </a:p>
          <a:p>
            <a:pPr marL="457200" lvl="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Mutations </a:t>
            </a:r>
            <a:r>
              <a:rPr lang="en-IN" sz="2800" dirty="0">
                <a:solidFill>
                  <a:srgbClr val="002060"/>
                </a:solidFill>
                <a:latin typeface="Gill Sans MT" panose="020B0502020104020203" pitchFamily="34" charset="0"/>
              </a:rPr>
              <a:t>in genes regulating mitochondrial dynamics are a known cause of inherited forms of PD (ex. PINK1, Parkin, SNCA</a:t>
            </a:r>
            <a:r>
              <a:rPr lang="en-IN" sz="2800" dirty="0" smtClean="0">
                <a:solidFill>
                  <a:srgbClr val="002060"/>
                </a:solidFill>
                <a:latin typeface="Gill Sans MT" panose="020B0502020104020203" pitchFamily="34" charset="0"/>
              </a:rPr>
              <a:t>).</a:t>
            </a:r>
            <a:r>
              <a:rPr lang="en-IN" sz="2800" dirty="0">
                <a:solidFill>
                  <a:srgbClr val="002060"/>
                </a:solidFill>
                <a:latin typeface="Gill Sans MT" panose="020B0502020104020203" pitchFamily="34" charset="0"/>
              </a:rPr>
              <a:t> </a:t>
            </a:r>
            <a:endParaRPr lang="en-IN" sz="2800" dirty="0" smtClean="0">
              <a:solidFill>
                <a:srgbClr val="002060"/>
              </a:solidFill>
              <a:latin typeface="Gill Sans MT" panose="020B0502020104020203" pitchFamily="34" charset="0"/>
            </a:endParaRPr>
          </a:p>
        </p:txBody>
      </p:sp>
    </p:spTree>
    <p:extLst>
      <p:ext uri="{BB962C8B-B14F-4D97-AF65-F5344CB8AC3E}">
        <p14:creationId xmlns:p14="http://schemas.microsoft.com/office/powerpoint/2010/main" val="202574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231820"/>
            <a:ext cx="12192000" cy="5262979"/>
          </a:xfrm>
          <a:prstGeom prst="rect">
            <a:avLst/>
          </a:prstGeom>
        </p:spPr>
        <p:txBody>
          <a:bodyPr wrap="square">
            <a:spAutoFit/>
          </a:bodyPr>
          <a:lstStyle/>
          <a:p>
            <a:pPr algn="just"/>
            <a:r>
              <a:rPr lang="en-IN" sz="2800" b="1" dirty="0" smtClean="0">
                <a:solidFill>
                  <a:srgbClr val="0070C0"/>
                </a:solidFill>
                <a:latin typeface="Gill Sans MT" panose="020B0502020104020203" pitchFamily="34" charset="0"/>
              </a:rPr>
              <a:t>2.1</a:t>
            </a:r>
            <a:r>
              <a:rPr lang="en-IN" sz="2800" b="1" dirty="0">
                <a:solidFill>
                  <a:srgbClr val="0070C0"/>
                </a:solidFill>
                <a:latin typeface="Gill Sans MT" panose="020B0502020104020203" pitchFamily="34" charset="0"/>
              </a:rPr>
              <a:t> Mitochondrial DNA Damage</a:t>
            </a:r>
          </a:p>
          <a:p>
            <a:pPr marL="457200" indent="-457200" algn="just">
              <a:buFont typeface="Wingdings" panose="05000000000000000000" pitchFamily="2" charset="2"/>
              <a:buChar char="Ø"/>
            </a:pPr>
            <a:r>
              <a:rPr lang="en-IN" sz="2800" dirty="0">
                <a:latin typeface="Gill Sans MT" panose="020B0502020104020203" pitchFamily="34" charset="0"/>
              </a:rPr>
              <a:t> </a:t>
            </a:r>
            <a:r>
              <a:rPr lang="en-IN" sz="2800" dirty="0">
                <a:solidFill>
                  <a:srgbClr val="002060"/>
                </a:solidFill>
                <a:latin typeface="Gill Sans MT" panose="020B0502020104020203" pitchFamily="34" charset="0"/>
              </a:rPr>
              <a:t>The association of mutations in genes regulating mitochondrial function and PD is further supported by the regulation of mitochondrial DNA (</a:t>
            </a:r>
            <a:r>
              <a:rPr lang="en-IN" sz="2800" dirty="0" err="1">
                <a:solidFill>
                  <a:srgbClr val="002060"/>
                </a:solidFill>
                <a:latin typeface="Gill Sans MT" panose="020B0502020104020203" pitchFamily="34" charset="0"/>
              </a:rPr>
              <a:t>mtDNA</a:t>
            </a:r>
            <a:r>
              <a:rPr lang="en-IN" sz="2800" dirty="0">
                <a:solidFill>
                  <a:srgbClr val="002060"/>
                </a:solidFill>
                <a:latin typeface="Gill Sans MT" panose="020B0502020104020203" pitchFamily="34" charset="0"/>
              </a:rPr>
              <a:t>). Mitochondrial DNA encodes 37 genes, including 13 protein subunits for complex I-V of the </a:t>
            </a:r>
            <a:r>
              <a:rPr lang="en-IN" sz="2800" dirty="0">
                <a:solidFill>
                  <a:srgbClr val="0070C0"/>
                </a:solidFill>
                <a:latin typeface="Gill Sans MT" panose="020B0502020104020203" pitchFamily="34" charset="0"/>
              </a:rPr>
              <a:t>electron transport chain (ETC). </a:t>
            </a:r>
            <a:endParaRPr lang="en-IN" sz="2800" dirty="0" smtClean="0">
              <a:solidFill>
                <a:srgbClr val="0070C0"/>
              </a:solidFill>
              <a:latin typeface="Gill Sans MT" panose="020B0502020104020203" pitchFamily="34" charset="0"/>
            </a:endParaRPr>
          </a:p>
          <a:p>
            <a:pPr marL="457200" indent="-457200" algn="just">
              <a:buFont typeface="Wingdings" panose="05000000000000000000" pitchFamily="2" charset="2"/>
              <a:buChar char="Ø"/>
            </a:pPr>
            <a:r>
              <a:rPr lang="en-IN" sz="2800" dirty="0" err="1" smtClean="0">
                <a:solidFill>
                  <a:srgbClr val="002060"/>
                </a:solidFill>
                <a:latin typeface="Gill Sans MT" panose="020B0502020104020203" pitchFamily="34" charset="0"/>
              </a:rPr>
              <a:t>mtDNA</a:t>
            </a:r>
            <a:r>
              <a:rPr lang="en-IN" sz="2800" dirty="0" smtClean="0">
                <a:solidFill>
                  <a:srgbClr val="002060"/>
                </a:solidFill>
                <a:latin typeface="Gill Sans MT" panose="020B0502020104020203" pitchFamily="34" charset="0"/>
              </a:rPr>
              <a:t> </a:t>
            </a:r>
            <a:r>
              <a:rPr lang="en-IN" sz="2800" dirty="0">
                <a:solidFill>
                  <a:srgbClr val="002060"/>
                </a:solidFill>
                <a:latin typeface="Gill Sans MT" panose="020B0502020104020203" pitchFamily="34" charset="0"/>
              </a:rPr>
              <a:t>is located in association with the inner mitochondrial membrane, </a:t>
            </a:r>
            <a:r>
              <a:rPr lang="en-IN" sz="2800" dirty="0" err="1">
                <a:solidFill>
                  <a:srgbClr val="002060"/>
                </a:solidFill>
                <a:latin typeface="Gill Sans MT" panose="020B0502020104020203" pitchFamily="34" charset="0"/>
              </a:rPr>
              <a:t>neighboring</a:t>
            </a:r>
            <a:r>
              <a:rPr lang="en-IN" sz="2800" dirty="0">
                <a:solidFill>
                  <a:srgbClr val="002060"/>
                </a:solidFill>
                <a:latin typeface="Gill Sans MT" panose="020B0502020104020203" pitchFamily="34" charset="0"/>
              </a:rPr>
              <a:t> where oxidative phosphorylation occurs.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Therefore</a:t>
            </a:r>
            <a:r>
              <a:rPr lang="en-IN" sz="2800" dirty="0">
                <a:solidFill>
                  <a:srgbClr val="002060"/>
                </a:solidFill>
                <a:latin typeface="Gill Sans MT" panose="020B0502020104020203" pitchFamily="34" charset="0"/>
              </a:rPr>
              <a:t>, it is constantly exposed </a:t>
            </a:r>
            <a:r>
              <a:rPr lang="en-IN" sz="2800" dirty="0" smtClean="0">
                <a:solidFill>
                  <a:srgbClr val="002060"/>
                </a:solidFill>
                <a:latin typeface="Gill Sans MT" panose="020B0502020104020203" pitchFamily="34" charset="0"/>
              </a:rPr>
              <a:t>to </a:t>
            </a:r>
            <a:r>
              <a:rPr lang="en-IN" sz="2800" dirty="0" smtClean="0">
                <a:solidFill>
                  <a:srgbClr val="0070C0"/>
                </a:solidFill>
                <a:latin typeface="Gill Sans MT" panose="020B0502020104020203" pitchFamily="34" charset="0"/>
              </a:rPr>
              <a:t>Reactive </a:t>
            </a:r>
            <a:r>
              <a:rPr lang="en-IN" sz="2800" dirty="0">
                <a:solidFill>
                  <a:srgbClr val="0070C0"/>
                </a:solidFill>
                <a:latin typeface="Gill Sans MT" panose="020B0502020104020203" pitchFamily="34" charset="0"/>
              </a:rPr>
              <a:t>Oxygen Species </a:t>
            </a:r>
            <a:r>
              <a:rPr lang="en-IN" sz="2800" dirty="0" smtClean="0">
                <a:solidFill>
                  <a:srgbClr val="0070C0"/>
                </a:solidFill>
                <a:latin typeface="Gill Sans MT" panose="020B0502020104020203" pitchFamily="34" charset="0"/>
              </a:rPr>
              <a:t>(ROS).</a:t>
            </a:r>
            <a:r>
              <a:rPr lang="en-IN" sz="2800" dirty="0">
                <a:latin typeface="Gill Sans MT" panose="020B0502020104020203" pitchFamily="34" charset="0"/>
              </a:rPr>
              <a:t> </a:t>
            </a:r>
            <a:endParaRPr lang="en-IN" sz="2800" dirty="0" smtClean="0">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a:t>
            </a:r>
            <a:r>
              <a:rPr lang="en-IN" sz="2800" dirty="0">
                <a:solidFill>
                  <a:srgbClr val="002060"/>
                </a:solidFill>
                <a:latin typeface="Gill Sans MT" panose="020B0502020104020203" pitchFamily="34" charset="0"/>
              </a:rPr>
              <a:t>lack of histones and limited repair mechanisms causes </a:t>
            </a:r>
            <a:r>
              <a:rPr lang="en-IN" sz="2800" dirty="0" err="1">
                <a:solidFill>
                  <a:srgbClr val="002060"/>
                </a:solidFill>
                <a:latin typeface="Gill Sans MT" panose="020B0502020104020203" pitchFamily="34" charset="0"/>
              </a:rPr>
              <a:t>mtDNA</a:t>
            </a:r>
            <a:r>
              <a:rPr lang="en-IN" sz="2800" dirty="0">
                <a:solidFill>
                  <a:srgbClr val="002060"/>
                </a:solidFill>
                <a:latin typeface="Gill Sans MT" panose="020B0502020104020203" pitchFamily="34" charset="0"/>
              </a:rPr>
              <a:t> to be especially vulnerable to damage, such as strand breaks and base modifications; these in turn can lead to </a:t>
            </a:r>
            <a:r>
              <a:rPr lang="en-IN" sz="2800" dirty="0" smtClean="0">
                <a:solidFill>
                  <a:srgbClr val="002060"/>
                </a:solidFill>
                <a:latin typeface="Gill Sans MT" panose="020B0502020104020203" pitchFamily="34" charset="0"/>
              </a:rPr>
              <a:t>mutations.</a:t>
            </a:r>
            <a:endParaRPr lang="en-IN" sz="2800" baseline="30000" dirty="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Mutations </a:t>
            </a:r>
            <a:r>
              <a:rPr lang="en-IN" sz="2800" dirty="0">
                <a:solidFill>
                  <a:srgbClr val="002060"/>
                </a:solidFill>
                <a:latin typeface="Gill Sans MT" panose="020B0502020104020203" pitchFamily="34" charset="0"/>
              </a:rPr>
              <a:t>have been found at a higher rate in dopamine </a:t>
            </a:r>
            <a:r>
              <a:rPr lang="en-IN" sz="2800" dirty="0" smtClean="0">
                <a:solidFill>
                  <a:srgbClr val="002060"/>
                </a:solidFill>
                <a:latin typeface="Gill Sans MT" panose="020B0502020104020203" pitchFamily="34" charset="0"/>
              </a:rPr>
              <a:t>neurons</a:t>
            </a:r>
            <a:endParaRPr lang="en-IN" sz="2800" dirty="0" smtClean="0">
              <a:latin typeface="Gill Sans MT" panose="020B0502020104020203" pitchFamily="34" charset="0"/>
            </a:endParaRPr>
          </a:p>
        </p:txBody>
      </p:sp>
    </p:spTree>
    <p:extLst>
      <p:ext uri="{BB962C8B-B14F-4D97-AF65-F5344CB8AC3E}">
        <p14:creationId xmlns:p14="http://schemas.microsoft.com/office/powerpoint/2010/main" val="2055419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360609"/>
            <a:ext cx="12192000" cy="1815882"/>
          </a:xfrm>
          <a:prstGeom prst="rect">
            <a:avLst/>
          </a:prstGeom>
        </p:spPr>
        <p:txBody>
          <a:bodyPr wrap="square">
            <a:spAutoFit/>
          </a:bodyPr>
          <a:lstStyle/>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An excess of </a:t>
            </a:r>
            <a:r>
              <a:rPr lang="en-IN" sz="2800" dirty="0" err="1">
                <a:solidFill>
                  <a:srgbClr val="002060"/>
                </a:solidFill>
                <a:latin typeface="Gill Sans MT" panose="020B0502020104020203" pitchFamily="34" charset="0"/>
              </a:rPr>
              <a:t>abasic</a:t>
            </a:r>
            <a:r>
              <a:rPr lang="en-IN" sz="2800" dirty="0">
                <a:solidFill>
                  <a:srgbClr val="002060"/>
                </a:solidFill>
                <a:latin typeface="Gill Sans MT" panose="020B0502020104020203" pitchFamily="34" charset="0"/>
              </a:rPr>
              <a:t> sites (lacking a purine or pyrimidine base) has been detected in dopamine neurons of the </a:t>
            </a:r>
            <a:r>
              <a:rPr lang="en-IN" sz="2800" i="1" dirty="0" err="1">
                <a:solidFill>
                  <a:srgbClr val="002060"/>
                </a:solidFill>
                <a:latin typeface="Gill Sans MT" panose="020B0502020104020203" pitchFamily="34" charset="0"/>
              </a:rPr>
              <a:t>substantia</a:t>
            </a:r>
            <a:r>
              <a:rPr lang="en-IN" sz="2800" i="1" dirty="0">
                <a:solidFill>
                  <a:srgbClr val="002060"/>
                </a:solidFill>
                <a:latin typeface="Gill Sans MT" panose="020B0502020104020203" pitchFamily="34" charset="0"/>
              </a:rPr>
              <a:t> </a:t>
            </a:r>
            <a:r>
              <a:rPr lang="en-IN" sz="2800" i="1" dirty="0" err="1">
                <a:solidFill>
                  <a:srgbClr val="002060"/>
                </a:solidFill>
                <a:latin typeface="Gill Sans MT" panose="020B0502020104020203" pitchFamily="34" charset="0"/>
              </a:rPr>
              <a:t>nigra</a:t>
            </a:r>
            <a:r>
              <a:rPr lang="en-IN" sz="2800" dirty="0">
                <a:solidFill>
                  <a:srgbClr val="002060"/>
                </a:solidFill>
                <a:latin typeface="Gill Sans MT" panose="020B0502020104020203" pitchFamily="34" charset="0"/>
              </a:rPr>
              <a:t> in </a:t>
            </a:r>
            <a:r>
              <a:rPr lang="en-IN" sz="2800" dirty="0" err="1">
                <a:solidFill>
                  <a:srgbClr val="002060"/>
                </a:solidFill>
                <a:latin typeface="Gill Sans MT" panose="020B0502020104020203" pitchFamily="34" charset="0"/>
              </a:rPr>
              <a:t>postmortem</a:t>
            </a:r>
            <a:r>
              <a:rPr lang="en-IN" sz="2800" dirty="0">
                <a:solidFill>
                  <a:srgbClr val="002060"/>
                </a:solidFill>
                <a:latin typeface="Gill Sans MT" panose="020B0502020104020203" pitchFamily="34" charset="0"/>
              </a:rPr>
              <a:t> PD tissue; however, such </a:t>
            </a:r>
            <a:r>
              <a:rPr lang="en-IN" sz="2800" dirty="0" err="1">
                <a:solidFill>
                  <a:srgbClr val="002060"/>
                </a:solidFill>
                <a:latin typeface="Gill Sans MT" panose="020B0502020104020203" pitchFamily="34" charset="0"/>
              </a:rPr>
              <a:t>mtDNA</a:t>
            </a:r>
            <a:r>
              <a:rPr lang="en-IN" sz="2800" dirty="0">
                <a:solidFill>
                  <a:srgbClr val="002060"/>
                </a:solidFill>
                <a:latin typeface="Gill Sans MT" panose="020B0502020104020203" pitchFamily="34" charset="0"/>
              </a:rPr>
              <a:t> damage was not found in cortical neurons, suggesting that </a:t>
            </a:r>
            <a:r>
              <a:rPr lang="en-IN" sz="2800" dirty="0" err="1">
                <a:solidFill>
                  <a:srgbClr val="002060"/>
                </a:solidFill>
                <a:latin typeface="Gill Sans MT" panose="020B0502020104020203" pitchFamily="34" charset="0"/>
              </a:rPr>
              <a:t>mtDNA</a:t>
            </a:r>
            <a:r>
              <a:rPr lang="en-IN" sz="2800" dirty="0">
                <a:solidFill>
                  <a:srgbClr val="002060"/>
                </a:solidFill>
                <a:latin typeface="Gill Sans MT" panose="020B0502020104020203" pitchFamily="34" charset="0"/>
              </a:rPr>
              <a:t> damage may be specific to the dopaminergic cell pathology.</a:t>
            </a:r>
          </a:p>
        </p:txBody>
      </p:sp>
      <p:sp>
        <p:nvSpPr>
          <p:cNvPr id="3" name="Rectangle 2"/>
          <p:cNvSpPr/>
          <p:nvPr/>
        </p:nvSpPr>
        <p:spPr>
          <a:xfrm>
            <a:off x="1" y="2408310"/>
            <a:ext cx="12192000" cy="3970318"/>
          </a:xfrm>
          <a:prstGeom prst="rect">
            <a:avLst/>
          </a:prstGeom>
        </p:spPr>
        <p:txBody>
          <a:bodyPr wrap="square">
            <a:spAutoFit/>
          </a:bodyPr>
          <a:lstStyle/>
          <a:p>
            <a:pPr algn="just"/>
            <a:r>
              <a:rPr lang="en-IN" sz="2800" b="1" dirty="0">
                <a:solidFill>
                  <a:srgbClr val="0070C0"/>
                </a:solidFill>
                <a:latin typeface="Gill Sans MT" panose="020B0502020104020203" pitchFamily="34" charset="0"/>
              </a:rPr>
              <a:t>2.2 Complex I Inhibition</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There </a:t>
            </a:r>
            <a:r>
              <a:rPr lang="en-IN" sz="2800" dirty="0">
                <a:solidFill>
                  <a:srgbClr val="002060"/>
                </a:solidFill>
                <a:latin typeface="Gill Sans MT" panose="020B0502020104020203" pitchFamily="34" charset="0"/>
              </a:rPr>
              <a:t>is a strong connection between mitochondrial complex I dysfunction and death of dopamine neurons in PD.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In </a:t>
            </a:r>
            <a:r>
              <a:rPr lang="en-IN" sz="2800" dirty="0">
                <a:solidFill>
                  <a:srgbClr val="002060"/>
                </a:solidFill>
                <a:latin typeface="Gill Sans MT" panose="020B0502020104020203" pitchFamily="34" charset="0"/>
              </a:rPr>
              <a:t>addition to the observation of diminished complex I activity in </a:t>
            </a:r>
            <a:r>
              <a:rPr lang="en-IN" sz="2800" dirty="0" err="1">
                <a:solidFill>
                  <a:srgbClr val="002060"/>
                </a:solidFill>
                <a:latin typeface="Gill Sans MT" panose="020B0502020104020203" pitchFamily="34" charset="0"/>
              </a:rPr>
              <a:t>postmortem</a:t>
            </a:r>
            <a:r>
              <a:rPr lang="en-IN" sz="2800" dirty="0">
                <a:solidFill>
                  <a:srgbClr val="002060"/>
                </a:solidFill>
                <a:latin typeface="Gill Sans MT" panose="020B0502020104020203" pitchFamily="34" charset="0"/>
              </a:rPr>
              <a:t> PD tissue, complex I inhibition induced by exogenous chemical agents is the basis for causing selective dopamine neuron death in neurotoxic models of PD</a:t>
            </a:r>
            <a:r>
              <a:rPr lang="en-IN" sz="2800" dirty="0" smtClean="0">
                <a:solidFill>
                  <a:srgbClr val="002060"/>
                </a:solidFill>
                <a:latin typeface="Gill Sans MT" panose="020B0502020104020203" pitchFamily="34" charset="0"/>
              </a:rPr>
              <a:t>.</a:t>
            </a:r>
          </a:p>
          <a:p>
            <a:pPr marL="457200" indent="-457200" algn="just">
              <a:buFont typeface="Wingdings" panose="05000000000000000000" pitchFamily="2" charset="2"/>
              <a:buChar char="Ø"/>
            </a:pPr>
            <a:r>
              <a:rPr lang="en-IN" sz="2800" dirty="0" smtClean="0">
                <a:solidFill>
                  <a:srgbClr val="0070C0"/>
                </a:solidFill>
                <a:latin typeface="Gill Sans MT" panose="020B0502020104020203" pitchFamily="34" charset="0"/>
              </a:rPr>
              <a:t>The1-methyl-2-phenyl-1,2,3,6-tetrahydropyradine </a:t>
            </a:r>
            <a:r>
              <a:rPr lang="en-IN" sz="2800" dirty="0">
                <a:solidFill>
                  <a:srgbClr val="0070C0"/>
                </a:solidFill>
                <a:latin typeface="Gill Sans MT" panose="020B0502020104020203" pitchFamily="34" charset="0"/>
              </a:rPr>
              <a:t>(MPTP) </a:t>
            </a:r>
            <a:r>
              <a:rPr lang="en-IN" sz="2800" dirty="0">
                <a:solidFill>
                  <a:srgbClr val="002060"/>
                </a:solidFill>
                <a:latin typeface="Gill Sans MT" panose="020B0502020104020203" pitchFamily="34" charset="0"/>
              </a:rPr>
              <a:t>toxicity, complex I inhibition results in a potent and selective loss of neurons from the</a:t>
            </a:r>
            <a:r>
              <a:rPr lang="en-IN" sz="2800" dirty="0">
                <a:latin typeface="Gill Sans MT" panose="020B0502020104020203" pitchFamily="34" charset="0"/>
              </a:rPr>
              <a:t> </a:t>
            </a:r>
            <a:r>
              <a:rPr lang="en-IN" sz="2800" i="1" dirty="0" err="1">
                <a:solidFill>
                  <a:srgbClr val="0070C0"/>
                </a:solidFill>
                <a:latin typeface="Gill Sans MT" panose="020B0502020104020203" pitchFamily="34" charset="0"/>
              </a:rPr>
              <a:t>substantia</a:t>
            </a:r>
            <a:r>
              <a:rPr lang="en-IN" sz="2800" i="1" dirty="0">
                <a:solidFill>
                  <a:srgbClr val="0070C0"/>
                </a:solidFill>
                <a:latin typeface="Gill Sans MT" panose="020B0502020104020203" pitchFamily="34" charset="0"/>
              </a:rPr>
              <a:t> </a:t>
            </a:r>
            <a:r>
              <a:rPr lang="en-IN" sz="2800" i="1" dirty="0" err="1">
                <a:solidFill>
                  <a:srgbClr val="0070C0"/>
                </a:solidFill>
                <a:latin typeface="Gill Sans MT" panose="020B0502020104020203" pitchFamily="34" charset="0"/>
              </a:rPr>
              <a:t>nigra</a:t>
            </a:r>
            <a:r>
              <a:rPr lang="en-IN" sz="2800" dirty="0">
                <a:solidFill>
                  <a:srgbClr val="0070C0"/>
                </a:solidFill>
                <a:latin typeface="Gill Sans MT" panose="020B0502020104020203" pitchFamily="34" charset="0"/>
              </a:rPr>
              <a:t> and a </a:t>
            </a:r>
            <a:r>
              <a:rPr lang="en-IN" sz="2800" dirty="0" err="1">
                <a:solidFill>
                  <a:srgbClr val="0070C0"/>
                </a:solidFill>
                <a:latin typeface="Gill Sans MT" panose="020B0502020104020203" pitchFamily="34" charset="0"/>
              </a:rPr>
              <a:t>parkinsonian</a:t>
            </a:r>
            <a:r>
              <a:rPr lang="en-IN" sz="2800" dirty="0">
                <a:solidFill>
                  <a:srgbClr val="0070C0"/>
                </a:solidFill>
                <a:latin typeface="Gill Sans MT" panose="020B0502020104020203" pitchFamily="34" charset="0"/>
              </a:rPr>
              <a:t> </a:t>
            </a:r>
            <a:r>
              <a:rPr lang="en-IN" sz="2800" dirty="0" smtClean="0">
                <a:solidFill>
                  <a:srgbClr val="0070C0"/>
                </a:solidFill>
                <a:latin typeface="Gill Sans MT" panose="020B0502020104020203" pitchFamily="34" charset="0"/>
              </a:rPr>
              <a:t>phenotype.</a:t>
            </a:r>
            <a:r>
              <a:rPr lang="en-IN" sz="2800" dirty="0">
                <a:latin typeface="Gill Sans MT" panose="020B0502020104020203" pitchFamily="34" charset="0"/>
              </a:rPr>
              <a:t> </a:t>
            </a:r>
            <a:endParaRPr lang="en-IN" sz="2800" dirty="0" smtClean="0">
              <a:latin typeface="Gill Sans MT" panose="020B0502020104020203" pitchFamily="34" charset="0"/>
            </a:endParaRPr>
          </a:p>
        </p:txBody>
      </p:sp>
    </p:spTree>
    <p:extLst>
      <p:ext uri="{BB962C8B-B14F-4D97-AF65-F5344CB8AC3E}">
        <p14:creationId xmlns:p14="http://schemas.microsoft.com/office/powerpoint/2010/main" val="152744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5693866"/>
          </a:xfrm>
          <a:prstGeom prst="rect">
            <a:avLst/>
          </a:prstGeom>
        </p:spPr>
        <p:txBody>
          <a:bodyPr wrap="square">
            <a:spAutoFit/>
          </a:bodyPr>
          <a:lstStyle/>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MPTP is </a:t>
            </a:r>
            <a:r>
              <a:rPr lang="en-IN" sz="2800" dirty="0" err="1">
                <a:solidFill>
                  <a:srgbClr val="002060"/>
                </a:solidFill>
                <a:latin typeface="Gill Sans MT" panose="020B0502020104020203" pitchFamily="34" charset="0"/>
              </a:rPr>
              <a:t>bioactivated</a:t>
            </a:r>
            <a:r>
              <a:rPr lang="en-IN" sz="2800" dirty="0">
                <a:solidFill>
                  <a:srgbClr val="002060"/>
                </a:solidFill>
                <a:latin typeface="Gill Sans MT" panose="020B0502020104020203" pitchFamily="34" charset="0"/>
              </a:rPr>
              <a:t> in the astrocyte </a:t>
            </a:r>
            <a:r>
              <a:rPr lang="en-IN" sz="2800" i="1" dirty="0">
                <a:solidFill>
                  <a:srgbClr val="002060"/>
                </a:solidFill>
                <a:latin typeface="Gill Sans MT" panose="020B0502020104020203" pitchFamily="34" charset="0"/>
              </a:rPr>
              <a:t>via</a:t>
            </a:r>
            <a:r>
              <a:rPr lang="en-IN" sz="2800" dirty="0">
                <a:solidFill>
                  <a:prstClr val="black"/>
                </a:solidFill>
                <a:latin typeface="Gill Sans MT" panose="020B0502020104020203" pitchFamily="34" charset="0"/>
              </a:rPr>
              <a:t> </a:t>
            </a:r>
            <a:r>
              <a:rPr lang="en-IN" sz="2800" dirty="0" err="1">
                <a:solidFill>
                  <a:srgbClr val="0070C0"/>
                </a:solidFill>
                <a:latin typeface="Gill Sans MT" panose="020B0502020104020203" pitchFamily="34" charset="0"/>
              </a:rPr>
              <a:t>monamine</a:t>
            </a:r>
            <a:r>
              <a:rPr lang="en-IN" sz="2800" dirty="0">
                <a:solidFill>
                  <a:srgbClr val="0070C0"/>
                </a:solidFill>
                <a:latin typeface="Gill Sans MT" panose="020B0502020104020203" pitchFamily="34" charset="0"/>
              </a:rPr>
              <a:t> oxidase B (MAO-B)</a:t>
            </a:r>
            <a:r>
              <a:rPr lang="en-IN" sz="2800" dirty="0">
                <a:solidFill>
                  <a:prstClr val="black"/>
                </a:solidFill>
                <a:latin typeface="Gill Sans MT" panose="020B0502020104020203" pitchFamily="34" charset="0"/>
              </a:rPr>
              <a:t> </a:t>
            </a:r>
            <a:r>
              <a:rPr lang="en-IN" sz="2800" dirty="0">
                <a:solidFill>
                  <a:srgbClr val="002060"/>
                </a:solidFill>
                <a:latin typeface="Gill Sans MT" panose="020B0502020104020203" pitchFamily="34" charset="0"/>
              </a:rPr>
              <a:t>to its reactive metabolite MPP</a:t>
            </a:r>
            <a:r>
              <a:rPr lang="en-IN" sz="2800" baseline="30000" dirty="0">
                <a:solidFill>
                  <a:srgbClr val="002060"/>
                </a:solidFill>
                <a:latin typeface="Gill Sans MT" panose="020B0502020104020203" pitchFamily="34" charset="0"/>
              </a:rPr>
              <a:t>+</a:t>
            </a:r>
            <a:r>
              <a:rPr lang="en-IN" sz="2800" dirty="0">
                <a:solidFill>
                  <a:srgbClr val="002060"/>
                </a:solidFill>
                <a:latin typeface="Gill Sans MT" panose="020B0502020104020203" pitchFamily="34" charset="0"/>
              </a:rPr>
              <a:t>, which has structural specificity for the dopamine transporter (DAT) expressed on the dopamine neuron. </a:t>
            </a:r>
          </a:p>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MPP</a:t>
            </a:r>
            <a:r>
              <a:rPr lang="en-IN" sz="2800" baseline="30000" dirty="0">
                <a:solidFill>
                  <a:srgbClr val="002060"/>
                </a:solidFill>
                <a:latin typeface="Gill Sans MT" panose="020B0502020104020203" pitchFamily="34" charset="0"/>
              </a:rPr>
              <a:t>+</a:t>
            </a:r>
            <a:r>
              <a:rPr lang="en-IN" sz="2800" dirty="0">
                <a:solidFill>
                  <a:srgbClr val="002060"/>
                </a:solidFill>
                <a:latin typeface="Gill Sans MT" panose="020B0502020104020203" pitchFamily="34" charset="0"/>
              </a:rPr>
              <a:t> accumulates in the mitochondria where it impedes the flow of electrons in the electron transport chain </a:t>
            </a:r>
            <a:r>
              <a:rPr lang="en-IN" sz="2800" dirty="0" smtClean="0">
                <a:solidFill>
                  <a:srgbClr val="002060"/>
                </a:solidFill>
                <a:latin typeface="Gill Sans MT" panose="020B0502020104020203" pitchFamily="34" charset="0"/>
              </a:rPr>
              <a:t>(ETC) </a:t>
            </a:r>
            <a:r>
              <a:rPr lang="en-IN" sz="2800" dirty="0">
                <a:solidFill>
                  <a:srgbClr val="002060"/>
                </a:solidFill>
                <a:latin typeface="Gill Sans MT" panose="020B0502020104020203" pitchFamily="34" charset="0"/>
              </a:rPr>
              <a:t>at complex I, </a:t>
            </a:r>
            <a:r>
              <a:rPr lang="en-IN" sz="2800" dirty="0" smtClean="0">
                <a:solidFill>
                  <a:srgbClr val="002060"/>
                </a:solidFill>
                <a:latin typeface="Gill Sans MT" panose="020B0502020104020203" pitchFamily="34" charset="0"/>
              </a:rPr>
              <a:t>results </a:t>
            </a:r>
            <a:r>
              <a:rPr lang="en-IN" sz="2800" dirty="0">
                <a:solidFill>
                  <a:srgbClr val="002060"/>
                </a:solidFill>
                <a:latin typeface="Gill Sans MT" panose="020B0502020104020203" pitchFamily="34" charset="0"/>
              </a:rPr>
              <a:t>in </a:t>
            </a:r>
            <a:endParaRPr lang="en-IN" sz="2800" dirty="0" smtClean="0">
              <a:solidFill>
                <a:srgbClr val="002060"/>
              </a:solidFill>
              <a:latin typeface="Gill Sans MT" panose="020B0502020104020203" pitchFamily="34" charset="0"/>
            </a:endParaRPr>
          </a:p>
          <a:p>
            <a:pPr lvl="0" algn="just"/>
            <a:endParaRPr lang="en-IN" sz="2800" dirty="0" smtClean="0">
              <a:solidFill>
                <a:srgbClr val="002060"/>
              </a:solidFill>
              <a:latin typeface="Gill Sans MT" panose="020B0502020104020203" pitchFamily="34" charset="0"/>
            </a:endParaRPr>
          </a:p>
          <a:p>
            <a:pPr lvl="0" algn="ctr"/>
            <a:r>
              <a:rPr lang="en-IN" sz="2800" b="1" dirty="0" smtClean="0">
                <a:solidFill>
                  <a:srgbClr val="00B0F0"/>
                </a:solidFill>
                <a:latin typeface="Gill Sans MT" panose="020B0502020104020203" pitchFamily="34" charset="0"/>
              </a:rPr>
              <a:t>ATP depletion</a:t>
            </a:r>
            <a:r>
              <a:rPr lang="en-IN" sz="2800" b="1" dirty="0" smtClean="0">
                <a:solidFill>
                  <a:srgbClr val="002060"/>
                </a:solidFill>
                <a:latin typeface="Gill Sans MT" panose="020B0502020104020203" pitchFamily="34" charset="0"/>
              </a:rPr>
              <a:t> </a:t>
            </a:r>
          </a:p>
          <a:p>
            <a:pPr lvl="0" algn="ctr"/>
            <a:endParaRPr lang="en-IN" sz="2800" b="1" dirty="0">
              <a:solidFill>
                <a:srgbClr val="002060"/>
              </a:solidFill>
              <a:latin typeface="Gill Sans MT" panose="020B0502020104020203" pitchFamily="34" charset="0"/>
            </a:endParaRPr>
          </a:p>
          <a:p>
            <a:pPr lvl="0" algn="ctr"/>
            <a:endParaRPr lang="en-IN" sz="2800" b="1" dirty="0" smtClean="0">
              <a:solidFill>
                <a:srgbClr val="002060"/>
              </a:solidFill>
              <a:latin typeface="Gill Sans MT" panose="020B0502020104020203" pitchFamily="34" charset="0"/>
            </a:endParaRPr>
          </a:p>
          <a:p>
            <a:pPr lvl="0" algn="ctr"/>
            <a:r>
              <a:rPr lang="en-IN" sz="2800" b="1" dirty="0" smtClean="0">
                <a:solidFill>
                  <a:srgbClr val="00B0F0"/>
                </a:solidFill>
                <a:latin typeface="Gill Sans MT" panose="020B0502020104020203" pitchFamily="34" charset="0"/>
              </a:rPr>
              <a:t>Reactive </a:t>
            </a:r>
            <a:r>
              <a:rPr lang="en-IN" sz="2800" b="1" dirty="0">
                <a:solidFill>
                  <a:srgbClr val="00B0F0"/>
                </a:solidFill>
                <a:latin typeface="Gill Sans MT" panose="020B0502020104020203" pitchFamily="34" charset="0"/>
              </a:rPr>
              <a:t>oxygen </a:t>
            </a:r>
            <a:r>
              <a:rPr lang="en-IN" sz="2800" b="1" dirty="0" smtClean="0">
                <a:solidFill>
                  <a:srgbClr val="00B0F0"/>
                </a:solidFill>
                <a:latin typeface="Gill Sans MT" panose="020B0502020104020203" pitchFamily="34" charset="0"/>
              </a:rPr>
              <a:t>species (ROS) accumulation</a:t>
            </a:r>
            <a:r>
              <a:rPr lang="en-IN" sz="2800" b="1" dirty="0" smtClean="0">
                <a:solidFill>
                  <a:srgbClr val="002060"/>
                </a:solidFill>
                <a:latin typeface="Gill Sans MT" panose="020B0502020104020203" pitchFamily="34" charset="0"/>
              </a:rPr>
              <a:t> </a:t>
            </a:r>
          </a:p>
          <a:p>
            <a:pPr lvl="0" algn="ctr"/>
            <a:endParaRPr lang="en-IN" sz="2800" b="1" dirty="0">
              <a:solidFill>
                <a:srgbClr val="002060"/>
              </a:solidFill>
              <a:latin typeface="Gill Sans MT" panose="020B0502020104020203" pitchFamily="34" charset="0"/>
            </a:endParaRPr>
          </a:p>
          <a:p>
            <a:pPr lvl="0" algn="ctr"/>
            <a:endParaRPr lang="en-IN" sz="2800" b="1" dirty="0" smtClean="0">
              <a:solidFill>
                <a:srgbClr val="002060"/>
              </a:solidFill>
              <a:latin typeface="Gill Sans MT" panose="020B0502020104020203" pitchFamily="34" charset="0"/>
            </a:endParaRPr>
          </a:p>
          <a:p>
            <a:pPr lvl="0" algn="ctr"/>
            <a:r>
              <a:rPr lang="en-IN" sz="2800" b="1" dirty="0" smtClean="0">
                <a:solidFill>
                  <a:srgbClr val="00B0F0"/>
                </a:solidFill>
                <a:latin typeface="Gill Sans MT" panose="020B0502020104020203" pitchFamily="34" charset="0"/>
              </a:rPr>
              <a:t>Mitochondrial dysfunction</a:t>
            </a:r>
            <a:endParaRPr lang="en-IN" sz="2800" b="1" dirty="0">
              <a:solidFill>
                <a:srgbClr val="002060"/>
              </a:solidFill>
              <a:latin typeface="Gill Sans MT" panose="020B0502020104020203" pitchFamily="34" charset="0"/>
            </a:endParaRPr>
          </a:p>
        </p:txBody>
      </p:sp>
      <p:sp>
        <p:nvSpPr>
          <p:cNvPr id="3" name="Down Arrow 2"/>
          <p:cNvSpPr/>
          <p:nvPr/>
        </p:nvSpPr>
        <p:spPr>
          <a:xfrm>
            <a:off x="6012286" y="3258356"/>
            <a:ext cx="167425" cy="5022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Down Arrow 3"/>
          <p:cNvSpPr/>
          <p:nvPr/>
        </p:nvSpPr>
        <p:spPr>
          <a:xfrm>
            <a:off x="6012286" y="4493284"/>
            <a:ext cx="167425" cy="50227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7789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90152"/>
            <a:ext cx="12192000" cy="6555641"/>
          </a:xfrm>
          <a:prstGeom prst="rect">
            <a:avLst/>
          </a:prstGeom>
        </p:spPr>
        <p:txBody>
          <a:bodyPr wrap="square">
            <a:spAutoFit/>
          </a:bodyPr>
          <a:lstStyle/>
          <a:p>
            <a:pPr algn="just"/>
            <a:r>
              <a:rPr lang="en-IN" sz="2800" b="1" dirty="0" smtClean="0">
                <a:solidFill>
                  <a:srgbClr val="0070C0"/>
                </a:solidFill>
                <a:latin typeface="Gill Sans MT" panose="020B0502020104020203" pitchFamily="34" charset="0"/>
              </a:rPr>
              <a:t>3.</a:t>
            </a:r>
            <a:r>
              <a:rPr lang="en-IN" sz="2800" b="1" dirty="0">
                <a:solidFill>
                  <a:srgbClr val="0070C0"/>
                </a:solidFill>
                <a:latin typeface="Gill Sans MT" panose="020B0502020104020203" pitchFamily="34" charset="0"/>
              </a:rPr>
              <a:t> Oxidative </a:t>
            </a:r>
            <a:r>
              <a:rPr lang="en-IN" sz="2800" b="1" dirty="0" smtClean="0">
                <a:solidFill>
                  <a:srgbClr val="0070C0"/>
                </a:solidFill>
                <a:latin typeface="Gill Sans MT" panose="020B0502020104020203" pitchFamily="34" charset="0"/>
              </a:rPr>
              <a:t>Stress</a:t>
            </a:r>
          </a:p>
          <a:p>
            <a:pPr algn="just"/>
            <a:endParaRPr lang="en-IN" sz="2800" b="1" dirty="0">
              <a:solidFill>
                <a:srgbClr val="0070C0"/>
              </a:solidFill>
              <a:latin typeface="Gill Sans MT" panose="020B0502020104020203" pitchFamily="34" charset="0"/>
            </a:endParaRPr>
          </a:p>
          <a:p>
            <a:pPr marL="457200" indent="-457200" algn="just">
              <a:buFont typeface="Wingdings" panose="05000000000000000000" pitchFamily="2" charset="2"/>
              <a:buChar char="Ø"/>
            </a:pPr>
            <a:r>
              <a:rPr lang="en-IN" sz="2800" dirty="0">
                <a:solidFill>
                  <a:srgbClr val="0070C0"/>
                </a:solidFill>
                <a:latin typeface="Gill Sans MT" panose="020B0502020104020203" pitchFamily="34" charset="0"/>
              </a:rPr>
              <a:t>Superoxide (O</a:t>
            </a:r>
            <a:r>
              <a:rPr lang="en-IN" sz="2800" baseline="-25000" dirty="0">
                <a:solidFill>
                  <a:srgbClr val="0070C0"/>
                </a:solidFill>
                <a:latin typeface="Gill Sans MT" panose="020B0502020104020203" pitchFamily="34" charset="0"/>
              </a:rPr>
              <a:t>2</a:t>
            </a:r>
            <a:r>
              <a:rPr lang="en-IN" sz="2800" dirty="0">
                <a:solidFill>
                  <a:srgbClr val="0070C0"/>
                </a:solidFill>
                <a:latin typeface="Gill Sans MT" panose="020B0502020104020203" pitchFamily="34" charset="0"/>
              </a:rPr>
              <a:t>˙</a:t>
            </a:r>
            <a:r>
              <a:rPr lang="en-IN" sz="2800" baseline="30000" dirty="0">
                <a:solidFill>
                  <a:srgbClr val="0070C0"/>
                </a:solidFill>
                <a:latin typeface="Gill Sans MT" panose="020B0502020104020203" pitchFamily="34" charset="0"/>
              </a:rPr>
              <a:t>−</a:t>
            </a:r>
            <a:r>
              <a:rPr lang="en-IN" sz="2800" dirty="0">
                <a:solidFill>
                  <a:srgbClr val="0070C0"/>
                </a:solidFill>
                <a:latin typeface="Gill Sans MT" panose="020B0502020104020203" pitchFamily="34" charset="0"/>
              </a:rPr>
              <a:t>) </a:t>
            </a:r>
            <a:r>
              <a:rPr lang="en-IN" sz="2800" dirty="0">
                <a:solidFill>
                  <a:srgbClr val="002060"/>
                </a:solidFill>
                <a:latin typeface="Gill Sans MT" panose="020B0502020104020203" pitchFamily="34" charset="0"/>
              </a:rPr>
              <a:t>is the principal reactive species released from the </a:t>
            </a:r>
            <a:r>
              <a:rPr lang="en-IN" sz="2800" dirty="0" smtClean="0">
                <a:solidFill>
                  <a:srgbClr val="002060"/>
                </a:solidFill>
                <a:latin typeface="Gill Sans MT" panose="020B0502020104020203" pitchFamily="34" charset="0"/>
              </a:rPr>
              <a:t>mitochondria. </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Normally </a:t>
            </a:r>
            <a:r>
              <a:rPr lang="en-IN" sz="2800" dirty="0">
                <a:solidFill>
                  <a:srgbClr val="002060"/>
                </a:solidFill>
                <a:latin typeface="Gill Sans MT" panose="020B0502020104020203" pitchFamily="34" charset="0"/>
              </a:rPr>
              <a:t>Superoxide can be converted by </a:t>
            </a:r>
            <a:r>
              <a:rPr lang="en-IN" sz="2800" dirty="0">
                <a:solidFill>
                  <a:srgbClr val="0070C0"/>
                </a:solidFill>
                <a:latin typeface="Gill Sans MT" panose="020B0502020104020203" pitchFamily="34" charset="0"/>
              </a:rPr>
              <a:t>superoxide dismutase (SOD) </a:t>
            </a:r>
            <a:r>
              <a:rPr lang="en-IN" sz="2800" dirty="0">
                <a:solidFill>
                  <a:srgbClr val="002060"/>
                </a:solidFill>
                <a:latin typeface="Gill Sans MT" panose="020B0502020104020203" pitchFamily="34" charset="0"/>
              </a:rPr>
              <a:t>to the less toxic </a:t>
            </a:r>
            <a:r>
              <a:rPr lang="en-IN" sz="2800" dirty="0">
                <a:solidFill>
                  <a:srgbClr val="0070C0"/>
                </a:solidFill>
                <a:latin typeface="Gill Sans MT" panose="020B0502020104020203" pitchFamily="34" charset="0"/>
              </a:rPr>
              <a:t>hydrogen peroxide (H2O2)</a:t>
            </a:r>
            <a:r>
              <a:rPr lang="en-IN" sz="2800" dirty="0">
                <a:latin typeface="Gill Sans MT" panose="020B0502020104020203" pitchFamily="34" charset="0"/>
              </a:rPr>
              <a:t>. </a:t>
            </a:r>
            <a:endParaRPr lang="en-IN" sz="2800" dirty="0" smtClean="0">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a:t>
            </a:r>
            <a:r>
              <a:rPr lang="en-IN" sz="2800" dirty="0">
                <a:solidFill>
                  <a:srgbClr val="002060"/>
                </a:solidFill>
                <a:latin typeface="Gill Sans MT" panose="020B0502020104020203" pitchFamily="34" charset="0"/>
              </a:rPr>
              <a:t>production of </a:t>
            </a:r>
            <a:r>
              <a:rPr lang="en-IN" sz="2800" dirty="0">
                <a:solidFill>
                  <a:srgbClr val="0070C0"/>
                </a:solidFill>
                <a:latin typeface="Gill Sans MT" panose="020B0502020104020203" pitchFamily="34" charset="0"/>
              </a:rPr>
              <a:t>H2O2</a:t>
            </a:r>
            <a:r>
              <a:rPr lang="en-IN" sz="2800" dirty="0">
                <a:latin typeface="Gill Sans MT" panose="020B0502020104020203" pitchFamily="34" charset="0"/>
              </a:rPr>
              <a:t> </a:t>
            </a:r>
            <a:r>
              <a:rPr lang="en-IN" sz="2800" dirty="0">
                <a:solidFill>
                  <a:srgbClr val="002060"/>
                </a:solidFill>
                <a:latin typeface="Gill Sans MT" panose="020B0502020104020203" pitchFamily="34" charset="0"/>
              </a:rPr>
              <a:t>from</a:t>
            </a:r>
            <a:r>
              <a:rPr lang="en-IN" sz="2800" dirty="0">
                <a:latin typeface="Gill Sans MT" panose="020B0502020104020203" pitchFamily="34" charset="0"/>
              </a:rPr>
              <a:t> </a:t>
            </a:r>
            <a:r>
              <a:rPr lang="en-IN" sz="2800" dirty="0">
                <a:solidFill>
                  <a:srgbClr val="0070C0"/>
                </a:solidFill>
                <a:latin typeface="Gill Sans MT" panose="020B0502020104020203" pitchFamily="34" charset="0"/>
              </a:rPr>
              <a:t>mitochondria</a:t>
            </a:r>
            <a:r>
              <a:rPr lang="en-IN" sz="2800" dirty="0">
                <a:latin typeface="Gill Sans MT" panose="020B0502020104020203" pitchFamily="34" charset="0"/>
              </a:rPr>
              <a:t> </a:t>
            </a:r>
            <a:r>
              <a:rPr lang="en-IN" sz="2800" dirty="0">
                <a:solidFill>
                  <a:srgbClr val="002060"/>
                </a:solidFill>
                <a:latin typeface="Gill Sans MT" panose="020B0502020104020203" pitchFamily="34" charset="0"/>
              </a:rPr>
              <a:t>serves as a </a:t>
            </a:r>
            <a:r>
              <a:rPr lang="en-IN" sz="2800" dirty="0">
                <a:solidFill>
                  <a:srgbClr val="0070C0"/>
                </a:solidFill>
                <a:latin typeface="Gill Sans MT" panose="020B0502020104020203" pitchFamily="34" charset="0"/>
              </a:rPr>
              <a:t>redox signal </a:t>
            </a:r>
            <a:r>
              <a:rPr lang="en-IN" sz="2800" dirty="0">
                <a:solidFill>
                  <a:srgbClr val="002060"/>
                </a:solidFill>
                <a:latin typeface="Gill Sans MT" panose="020B0502020104020203" pitchFamily="34" charset="0"/>
              </a:rPr>
              <a:t>in cells, by transiently altering </a:t>
            </a:r>
            <a:r>
              <a:rPr lang="en-IN" sz="2800" dirty="0">
                <a:solidFill>
                  <a:srgbClr val="0070C0"/>
                </a:solidFill>
                <a:latin typeface="Gill Sans MT" panose="020B0502020104020203" pitchFamily="34" charset="0"/>
              </a:rPr>
              <a:t>protein-</a:t>
            </a:r>
            <a:r>
              <a:rPr lang="en-IN" sz="2800" dirty="0" err="1">
                <a:solidFill>
                  <a:srgbClr val="0070C0"/>
                </a:solidFill>
                <a:latin typeface="Gill Sans MT" panose="020B0502020104020203" pitchFamily="34" charset="0"/>
              </a:rPr>
              <a:t>thiol</a:t>
            </a:r>
            <a:r>
              <a:rPr lang="en-IN" sz="2800" dirty="0">
                <a:solidFill>
                  <a:srgbClr val="0070C0"/>
                </a:solidFill>
                <a:latin typeface="Gill Sans MT" panose="020B0502020104020203" pitchFamily="34" charset="0"/>
              </a:rPr>
              <a:t> redox </a:t>
            </a:r>
            <a:r>
              <a:rPr lang="en-IN" sz="2800" dirty="0" smtClean="0">
                <a:solidFill>
                  <a:srgbClr val="0070C0"/>
                </a:solidFill>
                <a:latin typeface="Gill Sans MT" panose="020B0502020104020203" pitchFamily="34" charset="0"/>
              </a:rPr>
              <a:t>status</a:t>
            </a:r>
            <a:r>
              <a:rPr lang="en-IN" sz="2800" dirty="0" smtClean="0">
                <a:latin typeface="Gill Sans MT" panose="020B0502020104020203" pitchFamily="34" charset="0"/>
              </a:rPr>
              <a:t>.</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Under </a:t>
            </a:r>
            <a:r>
              <a:rPr lang="en-IN" sz="2800" dirty="0">
                <a:solidFill>
                  <a:srgbClr val="002060"/>
                </a:solidFill>
                <a:latin typeface="Gill Sans MT" panose="020B0502020104020203" pitchFamily="34" charset="0"/>
              </a:rPr>
              <a:t>normal conditions, </a:t>
            </a:r>
            <a:r>
              <a:rPr lang="en-IN" sz="2800" dirty="0">
                <a:solidFill>
                  <a:srgbClr val="0070C0"/>
                </a:solidFill>
                <a:latin typeface="Gill Sans MT" panose="020B0502020104020203" pitchFamily="34" charset="0"/>
              </a:rPr>
              <a:t>H2O2 is detoxified by catalase or glutathione peroxidase (GPX)</a:t>
            </a:r>
            <a:r>
              <a:rPr lang="en-IN" sz="2800" dirty="0">
                <a:latin typeface="Gill Sans MT" panose="020B0502020104020203" pitchFamily="34" charset="0"/>
              </a:rPr>
              <a:t>, </a:t>
            </a:r>
            <a:r>
              <a:rPr lang="en-IN" sz="2800" dirty="0">
                <a:solidFill>
                  <a:srgbClr val="002060"/>
                </a:solidFill>
                <a:latin typeface="Gill Sans MT" panose="020B0502020104020203" pitchFamily="34" charset="0"/>
              </a:rPr>
              <a:t>maintaining homeostasis between normal mitochondrial signalling and scavenging enzymes.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Pathological </a:t>
            </a:r>
            <a:r>
              <a:rPr lang="en-IN" sz="2800" dirty="0">
                <a:solidFill>
                  <a:srgbClr val="002060"/>
                </a:solidFill>
                <a:latin typeface="Gill Sans MT" panose="020B0502020104020203" pitchFamily="34" charset="0"/>
              </a:rPr>
              <a:t>increases in reactive oxygen species may result from aberrant enhanced production or impaired detoxification, or some combination </a:t>
            </a:r>
            <a:r>
              <a:rPr lang="en-IN" sz="2800" dirty="0" smtClean="0">
                <a:solidFill>
                  <a:srgbClr val="002060"/>
                </a:solidFill>
                <a:latin typeface="Gill Sans MT" panose="020B0502020104020203" pitchFamily="34" charset="0"/>
              </a:rPr>
              <a:t>thereof.</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Although </a:t>
            </a:r>
            <a:r>
              <a:rPr lang="en-IN" sz="2800" dirty="0">
                <a:solidFill>
                  <a:srgbClr val="002060"/>
                </a:solidFill>
                <a:latin typeface="Gill Sans MT" panose="020B0502020104020203" pitchFamily="34" charset="0"/>
              </a:rPr>
              <a:t>H2O2 has low relative toxicity, it is possible to form highly reactive radicals from </a:t>
            </a:r>
            <a:r>
              <a:rPr lang="en-IN" sz="2800" dirty="0" smtClean="0">
                <a:solidFill>
                  <a:srgbClr val="002060"/>
                </a:solidFill>
                <a:latin typeface="Gill Sans MT" panose="020B0502020104020203" pitchFamily="34" charset="0"/>
              </a:rPr>
              <a:t>H2O2. </a:t>
            </a:r>
          </a:p>
        </p:txBody>
      </p:sp>
    </p:spTree>
    <p:extLst>
      <p:ext uri="{BB962C8B-B14F-4D97-AF65-F5344CB8AC3E}">
        <p14:creationId xmlns:p14="http://schemas.microsoft.com/office/powerpoint/2010/main" val="207442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5693866"/>
          </a:xfrm>
          <a:prstGeom prst="rect">
            <a:avLst/>
          </a:prstGeom>
        </p:spPr>
        <p:txBody>
          <a:bodyPr wrap="square">
            <a:spAutoFit/>
          </a:bodyPr>
          <a:lstStyle/>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Within the brain</a:t>
            </a:r>
            <a:r>
              <a:rPr lang="en-IN" sz="2800" dirty="0">
                <a:solidFill>
                  <a:prstClr val="black"/>
                </a:solidFill>
                <a:latin typeface="Gill Sans MT" panose="020B0502020104020203" pitchFamily="34" charset="0"/>
              </a:rPr>
              <a:t>, </a:t>
            </a:r>
            <a:r>
              <a:rPr lang="en-IN" sz="2800" dirty="0">
                <a:solidFill>
                  <a:srgbClr val="0070C0"/>
                </a:solidFill>
                <a:latin typeface="Gill Sans MT" panose="020B0502020104020203" pitchFamily="34" charset="0"/>
              </a:rPr>
              <a:t>nitric oxide (NO) </a:t>
            </a:r>
            <a:r>
              <a:rPr lang="en-IN" sz="2800" dirty="0">
                <a:solidFill>
                  <a:srgbClr val="002060"/>
                </a:solidFill>
                <a:latin typeface="Gill Sans MT" panose="020B0502020104020203" pitchFamily="34" charset="0"/>
              </a:rPr>
              <a:t>is abundant, and when combined with </a:t>
            </a:r>
            <a:r>
              <a:rPr lang="en-IN" sz="2800" dirty="0">
                <a:solidFill>
                  <a:srgbClr val="0070C0"/>
                </a:solidFill>
                <a:latin typeface="Gill Sans MT" panose="020B0502020104020203" pitchFamily="34" charset="0"/>
              </a:rPr>
              <a:t>H2O2</a:t>
            </a:r>
            <a:r>
              <a:rPr lang="en-IN" sz="2800" dirty="0">
                <a:solidFill>
                  <a:prstClr val="black"/>
                </a:solidFill>
                <a:latin typeface="Gill Sans MT" panose="020B0502020104020203" pitchFamily="34" charset="0"/>
              </a:rPr>
              <a:t>, </a:t>
            </a:r>
            <a:r>
              <a:rPr lang="en-IN" sz="2800" dirty="0">
                <a:solidFill>
                  <a:srgbClr val="002060"/>
                </a:solidFill>
                <a:latin typeface="Gill Sans MT" panose="020B0502020104020203" pitchFamily="34" charset="0"/>
              </a:rPr>
              <a:t>leads to production of </a:t>
            </a:r>
            <a:r>
              <a:rPr lang="en-IN" sz="2800" dirty="0" err="1">
                <a:solidFill>
                  <a:srgbClr val="0070C0"/>
                </a:solidFill>
                <a:latin typeface="Gill Sans MT" panose="020B0502020104020203" pitchFamily="34" charset="0"/>
              </a:rPr>
              <a:t>peroxynitrite</a:t>
            </a:r>
            <a:r>
              <a:rPr lang="en-IN" sz="2800" dirty="0">
                <a:solidFill>
                  <a:srgbClr val="0070C0"/>
                </a:solidFill>
                <a:latin typeface="Gill Sans MT" panose="020B0502020104020203" pitchFamily="34" charset="0"/>
              </a:rPr>
              <a:t> (ONOO−) and the hydroxyl radical (OH˙). </a:t>
            </a:r>
            <a:endParaRPr lang="en-IN" sz="2800" dirty="0" smtClean="0">
              <a:solidFill>
                <a:srgbClr val="0070C0"/>
              </a:solidFill>
              <a:latin typeface="Gill Sans MT" panose="020B0502020104020203" pitchFamily="34" charset="0"/>
            </a:endParaRPr>
          </a:p>
          <a:p>
            <a:pPr marL="457200" lvl="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a:t>
            </a:r>
            <a:r>
              <a:rPr lang="en-IN" sz="2800" dirty="0">
                <a:solidFill>
                  <a:srgbClr val="002060"/>
                </a:solidFill>
                <a:latin typeface="Gill Sans MT" panose="020B0502020104020203" pitchFamily="34" charset="0"/>
              </a:rPr>
              <a:t>highly toxic hydroxyl radical is capable of binding to cellular macromolecules </a:t>
            </a:r>
            <a:r>
              <a:rPr lang="en-IN" sz="2800" dirty="0" smtClean="0">
                <a:solidFill>
                  <a:srgbClr val="002060"/>
                </a:solidFill>
                <a:latin typeface="Gill Sans MT" panose="020B0502020104020203" pitchFamily="34" charset="0"/>
              </a:rPr>
              <a:t>causing, </a:t>
            </a:r>
          </a:p>
          <a:p>
            <a:pPr marL="3657600" lvl="7" indent="-457200" algn="just">
              <a:buFont typeface="Wingdings" panose="05000000000000000000" pitchFamily="2" charset="2"/>
              <a:buChar char="v"/>
            </a:pPr>
            <a:r>
              <a:rPr lang="en-IN" sz="2800" b="1" dirty="0" smtClean="0">
                <a:solidFill>
                  <a:srgbClr val="0070C0"/>
                </a:solidFill>
                <a:latin typeface="Gill Sans MT" panose="020B0502020104020203" pitchFamily="34" charset="0"/>
              </a:rPr>
              <a:t>Widespread protein dysfunction, </a:t>
            </a:r>
          </a:p>
          <a:p>
            <a:pPr marL="3657600" lvl="7" indent="-457200" algn="just">
              <a:buFont typeface="Wingdings" panose="05000000000000000000" pitchFamily="2" charset="2"/>
              <a:buChar char="v"/>
            </a:pPr>
            <a:r>
              <a:rPr lang="en-IN" sz="2800" b="1" dirty="0" smtClean="0">
                <a:solidFill>
                  <a:srgbClr val="0070C0"/>
                </a:solidFill>
                <a:latin typeface="Gill Sans MT" panose="020B0502020104020203" pitchFamily="34" charset="0"/>
              </a:rPr>
              <a:t>Lipid oxidation, </a:t>
            </a:r>
          </a:p>
          <a:p>
            <a:pPr marL="3657600" lvl="7" indent="-457200" algn="just">
              <a:buFont typeface="Wingdings" panose="05000000000000000000" pitchFamily="2" charset="2"/>
              <a:buChar char="v"/>
            </a:pPr>
            <a:r>
              <a:rPr lang="en-IN" sz="2800" b="1" dirty="0" smtClean="0">
                <a:solidFill>
                  <a:srgbClr val="0070C0"/>
                </a:solidFill>
                <a:latin typeface="Gill Sans MT" panose="020B0502020104020203" pitchFamily="34" charset="0"/>
              </a:rPr>
              <a:t>And creating strand breaks in DNA. </a:t>
            </a:r>
          </a:p>
          <a:p>
            <a:pPr marL="457200" lvl="0" indent="-457200" algn="just">
              <a:buFont typeface="Wingdings" panose="05000000000000000000" pitchFamily="2" charset="2"/>
              <a:buChar char="Ø"/>
            </a:pPr>
            <a:r>
              <a:rPr lang="en-IN" sz="2800" dirty="0" err="1" smtClean="0">
                <a:solidFill>
                  <a:srgbClr val="0070C0"/>
                </a:solidFill>
                <a:latin typeface="Gill Sans MT" panose="020B0502020104020203" pitchFamily="34" charset="0"/>
              </a:rPr>
              <a:t>Peroxynitrite</a:t>
            </a:r>
            <a:r>
              <a:rPr lang="en-IN" sz="2800" dirty="0" smtClean="0">
                <a:solidFill>
                  <a:srgbClr val="0070C0"/>
                </a:solidFill>
                <a:latin typeface="Gill Sans MT" panose="020B0502020104020203" pitchFamily="34" charset="0"/>
              </a:rPr>
              <a:t> </a:t>
            </a:r>
            <a:r>
              <a:rPr lang="en-IN" sz="2800" dirty="0">
                <a:solidFill>
                  <a:srgbClr val="002060"/>
                </a:solidFill>
                <a:latin typeface="Gill Sans MT" panose="020B0502020104020203" pitchFamily="34" charset="0"/>
              </a:rPr>
              <a:t>attacks</a:t>
            </a:r>
            <a:r>
              <a:rPr lang="en-IN" sz="2800" dirty="0">
                <a:solidFill>
                  <a:srgbClr val="0070C0"/>
                </a:solidFill>
                <a:latin typeface="Gill Sans MT" panose="020B0502020104020203" pitchFamily="34" charset="0"/>
              </a:rPr>
              <a:t> tyrosine residues </a:t>
            </a:r>
            <a:r>
              <a:rPr lang="en-IN" sz="2800" dirty="0">
                <a:solidFill>
                  <a:srgbClr val="002060"/>
                </a:solidFill>
                <a:latin typeface="Gill Sans MT" panose="020B0502020104020203" pitchFamily="34" charset="0"/>
              </a:rPr>
              <a:t>and</a:t>
            </a:r>
            <a:r>
              <a:rPr lang="en-IN" sz="2800" dirty="0">
                <a:solidFill>
                  <a:prstClr val="black"/>
                </a:solidFill>
                <a:latin typeface="Gill Sans MT" panose="020B0502020104020203" pitchFamily="34" charset="0"/>
              </a:rPr>
              <a:t> </a:t>
            </a:r>
            <a:r>
              <a:rPr lang="en-IN" sz="2800" dirty="0">
                <a:solidFill>
                  <a:srgbClr val="0070C0"/>
                </a:solidFill>
                <a:latin typeface="Gill Sans MT" panose="020B0502020104020203" pitchFamily="34" charset="0"/>
              </a:rPr>
              <a:t>causes protein </a:t>
            </a:r>
            <a:r>
              <a:rPr lang="en-IN" sz="2800" dirty="0" smtClean="0">
                <a:solidFill>
                  <a:srgbClr val="0070C0"/>
                </a:solidFill>
                <a:latin typeface="Gill Sans MT" panose="020B0502020104020203" pitchFamily="34" charset="0"/>
              </a:rPr>
              <a:t>dysfunction</a:t>
            </a:r>
            <a:r>
              <a:rPr lang="en-IN" sz="2800" dirty="0" smtClean="0">
                <a:solidFill>
                  <a:prstClr val="black"/>
                </a:solidFill>
                <a:latin typeface="Gill Sans MT" panose="020B0502020104020203" pitchFamily="34" charset="0"/>
              </a:rPr>
              <a:t>.</a:t>
            </a:r>
          </a:p>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The function of </a:t>
            </a:r>
            <a:r>
              <a:rPr lang="en-IN" sz="2800" dirty="0">
                <a:solidFill>
                  <a:srgbClr val="0070C0"/>
                </a:solidFill>
                <a:latin typeface="Gill Sans MT" panose="020B0502020104020203" pitchFamily="34" charset="0"/>
              </a:rPr>
              <a:t>tyrosine hydroxylase </a:t>
            </a:r>
            <a:r>
              <a:rPr lang="en-IN" sz="2800" dirty="0">
                <a:solidFill>
                  <a:srgbClr val="002060"/>
                </a:solidFill>
                <a:latin typeface="Gill Sans MT" panose="020B0502020104020203" pitchFamily="34" charset="0"/>
              </a:rPr>
              <a:t>within dopamine neurons can be compromised by </a:t>
            </a:r>
            <a:r>
              <a:rPr lang="en-IN" sz="2800" dirty="0" err="1">
                <a:solidFill>
                  <a:srgbClr val="0070C0"/>
                </a:solidFill>
                <a:latin typeface="Gill Sans MT" panose="020B0502020104020203" pitchFamily="34" charset="0"/>
              </a:rPr>
              <a:t>peroxynitrite</a:t>
            </a:r>
            <a:r>
              <a:rPr lang="en-IN" sz="2800" dirty="0">
                <a:solidFill>
                  <a:prstClr val="black"/>
                </a:solidFill>
                <a:latin typeface="Gill Sans MT" panose="020B0502020104020203" pitchFamily="34" charset="0"/>
              </a:rPr>
              <a:t>, </a:t>
            </a:r>
            <a:r>
              <a:rPr lang="en-IN" sz="2800" dirty="0">
                <a:solidFill>
                  <a:srgbClr val="002060"/>
                </a:solidFill>
                <a:latin typeface="Gill Sans MT" panose="020B0502020104020203" pitchFamily="34" charset="0"/>
              </a:rPr>
              <a:t>a process that may contribute to the dysfunction of dopamine production even in preserved neurons in the </a:t>
            </a:r>
            <a:r>
              <a:rPr lang="en-IN" sz="2800" dirty="0" err="1">
                <a:solidFill>
                  <a:srgbClr val="002060"/>
                </a:solidFill>
                <a:latin typeface="Gill Sans MT" panose="020B0502020104020203" pitchFamily="34" charset="0"/>
              </a:rPr>
              <a:t>substantia</a:t>
            </a:r>
            <a:r>
              <a:rPr lang="en-IN" sz="2800" dirty="0">
                <a:solidFill>
                  <a:srgbClr val="002060"/>
                </a:solidFill>
                <a:latin typeface="Gill Sans MT" panose="020B0502020104020203" pitchFamily="34" charset="0"/>
              </a:rPr>
              <a:t> </a:t>
            </a:r>
            <a:r>
              <a:rPr lang="en-IN" sz="2800" dirty="0" err="1">
                <a:solidFill>
                  <a:srgbClr val="002060"/>
                </a:solidFill>
                <a:latin typeface="Gill Sans MT" panose="020B0502020104020203" pitchFamily="34" charset="0"/>
              </a:rPr>
              <a:t>nigra</a:t>
            </a:r>
            <a:r>
              <a:rPr lang="en-IN" sz="2800" dirty="0">
                <a:solidFill>
                  <a:srgbClr val="002060"/>
                </a:solidFill>
                <a:latin typeface="Gill Sans MT" panose="020B0502020104020203" pitchFamily="34" charset="0"/>
              </a:rPr>
              <a:t>.</a:t>
            </a:r>
          </a:p>
        </p:txBody>
      </p:sp>
    </p:spTree>
    <p:extLst>
      <p:ext uri="{BB962C8B-B14F-4D97-AF65-F5344CB8AC3E}">
        <p14:creationId xmlns:p14="http://schemas.microsoft.com/office/powerpoint/2010/main" val="39809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1107583"/>
            <a:ext cx="12192000" cy="1384995"/>
          </a:xfrm>
          <a:prstGeom prst="rect">
            <a:avLst/>
          </a:prstGeom>
        </p:spPr>
        <p:txBody>
          <a:bodyPr wrap="square">
            <a:spAutoFit/>
          </a:bodyPr>
          <a:lstStyle/>
          <a:p>
            <a:pPr marL="457200" indent="-457200">
              <a:buFont typeface="Wingdings" panose="05000000000000000000" pitchFamily="2" charset="2"/>
              <a:buChar char="Ø"/>
            </a:pPr>
            <a:r>
              <a:rPr lang="en-IN" sz="2800" b="1" i="0" strike="noStrike" baseline="0" dirty="0" smtClean="0">
                <a:solidFill>
                  <a:srgbClr val="002060"/>
                </a:solidFill>
                <a:latin typeface="Gill Sans MT" panose="020B0502020104020203" pitchFamily="34" charset="0"/>
              </a:rPr>
              <a:t>Parkinsonism</a:t>
            </a:r>
            <a:r>
              <a:rPr lang="en-IN" sz="2800" b="0" i="0" u="none" strike="noStrike" baseline="0" dirty="0" smtClean="0">
                <a:solidFill>
                  <a:srgbClr val="002060"/>
                </a:solidFill>
                <a:latin typeface="Gill Sans MT" panose="020B0502020104020203" pitchFamily="34" charset="0"/>
              </a:rPr>
              <a:t> is a clinical syndrome that consists of four cardinal signs:</a:t>
            </a:r>
            <a:r>
              <a:rPr lang="en-IN" sz="2800" b="0" i="0" u="none" strike="noStrike" dirty="0" smtClean="0">
                <a:solidFill>
                  <a:srgbClr val="002060"/>
                </a:solidFill>
                <a:latin typeface="Gill Sans MT" panose="020B0502020104020203" pitchFamily="34" charset="0"/>
              </a:rPr>
              <a:t> </a:t>
            </a:r>
            <a:r>
              <a:rPr lang="en-IN" sz="2800" b="0" i="0" u="none" strike="noStrike" baseline="0" dirty="0" smtClean="0">
                <a:solidFill>
                  <a:srgbClr val="0070C0"/>
                </a:solidFill>
                <a:latin typeface="Gill Sans MT" panose="020B0502020104020203" pitchFamily="34" charset="0"/>
              </a:rPr>
              <a:t>tremor, rigidity, </a:t>
            </a:r>
            <a:r>
              <a:rPr lang="en-IN" sz="2800" b="0" i="0" u="none" strike="noStrike" baseline="0" dirty="0" err="1" smtClean="0">
                <a:solidFill>
                  <a:srgbClr val="0070C0"/>
                </a:solidFill>
                <a:latin typeface="Gill Sans MT" panose="020B0502020104020203" pitchFamily="34" charset="0"/>
              </a:rPr>
              <a:t>akinesia</a:t>
            </a:r>
            <a:r>
              <a:rPr lang="en-IN" sz="2800" b="0" i="0" u="none" strike="noStrike" baseline="0" dirty="0" smtClean="0">
                <a:solidFill>
                  <a:srgbClr val="0070C0"/>
                </a:solidFill>
                <a:latin typeface="Gill Sans MT" panose="020B0502020104020203" pitchFamily="34" charset="0"/>
              </a:rPr>
              <a:t>, and postural disturbances (TRAP).</a:t>
            </a:r>
          </a:p>
          <a:p>
            <a:pPr marL="457200" indent="-457200">
              <a:buFont typeface="Wingdings" panose="05000000000000000000" pitchFamily="2" charset="2"/>
              <a:buChar char="Ø"/>
            </a:pPr>
            <a:r>
              <a:rPr lang="en-IN" sz="2800" b="0" i="0" u="none" strike="noStrike" baseline="0" dirty="0" smtClean="0">
                <a:solidFill>
                  <a:srgbClr val="002060"/>
                </a:solidFill>
                <a:latin typeface="Gill Sans MT" panose="020B0502020104020203" pitchFamily="34" charset="0"/>
              </a:rPr>
              <a:t>Parkinson</a:t>
            </a:r>
            <a:r>
              <a:rPr lang="en-IN" sz="2800" b="0" i="0" u="none" strike="noStrike" dirty="0" smtClean="0">
                <a:solidFill>
                  <a:srgbClr val="002060"/>
                </a:solidFill>
                <a:latin typeface="Gill Sans MT" panose="020B0502020104020203" pitchFamily="34" charset="0"/>
              </a:rPr>
              <a:t> </a:t>
            </a:r>
            <a:r>
              <a:rPr lang="en-IN" sz="2800" b="0" i="0" u="none" strike="noStrike" baseline="0" dirty="0" smtClean="0">
                <a:solidFill>
                  <a:srgbClr val="002060"/>
                </a:solidFill>
                <a:latin typeface="Gill Sans MT" panose="020B0502020104020203" pitchFamily="34" charset="0"/>
              </a:rPr>
              <a:t>disease is a common cause of the TRAP syndrome.</a:t>
            </a:r>
            <a:endParaRPr lang="en-IN" sz="2800" dirty="0">
              <a:solidFill>
                <a:srgbClr val="002060"/>
              </a:solidFill>
              <a:latin typeface="Gill Sans MT" panose="020B0502020104020203" pitchFamily="34" charset="0"/>
            </a:endParaRPr>
          </a:p>
        </p:txBody>
      </p:sp>
      <p:sp>
        <p:nvSpPr>
          <p:cNvPr id="3" name="Rectangle 2"/>
          <p:cNvSpPr/>
          <p:nvPr/>
        </p:nvSpPr>
        <p:spPr>
          <a:xfrm>
            <a:off x="0" y="3705480"/>
            <a:ext cx="12192000" cy="2246769"/>
          </a:xfrm>
          <a:prstGeom prst="rect">
            <a:avLst/>
          </a:prstGeom>
        </p:spPr>
        <p:txBody>
          <a:bodyPr wrap="square">
            <a:spAutoFit/>
          </a:bodyPr>
          <a:lstStyle/>
          <a:p>
            <a:pPr marL="457200" indent="-457200">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Parkinson's disease (PD) is the second most common neurodegenerative disease after AD, and the most frequent subcortical degenerative disease. </a:t>
            </a:r>
          </a:p>
          <a:p>
            <a:pPr marL="457200" indent="-457200">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It affects 1-2% of persons older than 60 years. </a:t>
            </a:r>
          </a:p>
          <a:p>
            <a:pPr marL="457200" indent="-457200">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It begins usually in the sixth decade.</a:t>
            </a:r>
          </a:p>
          <a:p>
            <a:pPr marL="457200" indent="-457200">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Men are affected slightly more often than women (3 : 2).</a:t>
            </a:r>
            <a:endParaRPr lang="en-IN" sz="2800" dirty="0">
              <a:solidFill>
                <a:srgbClr val="002060"/>
              </a:solidFill>
              <a:latin typeface="Gill Sans MT" panose="020B0502020104020203" pitchFamily="34" charset="0"/>
            </a:endParaRPr>
          </a:p>
        </p:txBody>
      </p:sp>
      <p:sp>
        <p:nvSpPr>
          <p:cNvPr id="4" name="Rectangle 3"/>
          <p:cNvSpPr/>
          <p:nvPr/>
        </p:nvSpPr>
        <p:spPr>
          <a:xfrm>
            <a:off x="154546" y="2822030"/>
            <a:ext cx="3323346" cy="553998"/>
          </a:xfrm>
          <a:prstGeom prst="rect">
            <a:avLst/>
          </a:prstGeom>
        </p:spPr>
        <p:txBody>
          <a:bodyPr wrap="none">
            <a:spAutoFit/>
          </a:bodyPr>
          <a:lstStyle/>
          <a:p>
            <a:r>
              <a:rPr lang="en-IN" sz="3000" b="1" i="0" u="sng" strike="noStrike" baseline="0" dirty="0" smtClean="0">
                <a:solidFill>
                  <a:srgbClr val="00B050"/>
                </a:solidFill>
                <a:latin typeface="Gill Sans MT" panose="020B0502020104020203" pitchFamily="34" charset="0"/>
              </a:rPr>
              <a:t>EPIDEMIOLOGY</a:t>
            </a:r>
            <a:endParaRPr lang="en-IN" sz="3000" b="1" u="sng" dirty="0">
              <a:solidFill>
                <a:srgbClr val="00B050"/>
              </a:solidFill>
              <a:latin typeface="Gill Sans MT" panose="020B0502020104020203" pitchFamily="34" charset="0"/>
            </a:endParaRPr>
          </a:p>
        </p:txBody>
      </p:sp>
    </p:spTree>
    <p:extLst>
      <p:ext uri="{BB962C8B-B14F-4D97-AF65-F5344CB8AC3E}">
        <p14:creationId xmlns:p14="http://schemas.microsoft.com/office/powerpoint/2010/main" val="90077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467405"/>
            <a:ext cx="12192000" cy="6124754"/>
          </a:xfrm>
          <a:prstGeom prst="rect">
            <a:avLst/>
          </a:prstGeom>
        </p:spPr>
        <p:txBody>
          <a:bodyPr wrap="square">
            <a:spAutoFit/>
          </a:bodyPr>
          <a:lstStyle/>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Tissue </a:t>
            </a:r>
            <a:r>
              <a:rPr lang="en-IN" sz="2800" dirty="0">
                <a:solidFill>
                  <a:srgbClr val="002060"/>
                </a:solidFill>
                <a:latin typeface="Gill Sans MT" panose="020B0502020104020203" pitchFamily="34" charset="0"/>
              </a:rPr>
              <a:t>from PD </a:t>
            </a:r>
            <a:r>
              <a:rPr lang="en-IN" sz="2800" i="1" dirty="0" err="1">
                <a:solidFill>
                  <a:srgbClr val="002060"/>
                </a:solidFill>
                <a:latin typeface="Gill Sans MT" panose="020B0502020104020203" pitchFamily="34" charset="0"/>
              </a:rPr>
              <a:t>substantia</a:t>
            </a:r>
            <a:r>
              <a:rPr lang="en-IN" sz="2800" i="1" dirty="0">
                <a:solidFill>
                  <a:srgbClr val="002060"/>
                </a:solidFill>
                <a:latin typeface="Gill Sans MT" panose="020B0502020104020203" pitchFamily="34" charset="0"/>
              </a:rPr>
              <a:t> </a:t>
            </a:r>
            <a:r>
              <a:rPr lang="en-IN" sz="2800" i="1" dirty="0" err="1">
                <a:solidFill>
                  <a:srgbClr val="002060"/>
                </a:solidFill>
                <a:latin typeface="Gill Sans MT" panose="020B0502020104020203" pitchFamily="34" charset="0"/>
              </a:rPr>
              <a:t>nigra</a:t>
            </a:r>
            <a:r>
              <a:rPr lang="en-IN" sz="2800" dirty="0">
                <a:solidFill>
                  <a:srgbClr val="002060"/>
                </a:solidFill>
                <a:latin typeface="Gill Sans MT" panose="020B0502020104020203" pitchFamily="34" charset="0"/>
              </a:rPr>
              <a:t> contains evidence of lipid peroxidation, decreased glutathione levels, and increased iron </a:t>
            </a:r>
            <a:r>
              <a:rPr lang="en-IN" sz="2800" dirty="0" smtClean="0">
                <a:solidFill>
                  <a:srgbClr val="002060"/>
                </a:solidFill>
                <a:latin typeface="Gill Sans MT" panose="020B0502020104020203" pitchFamily="34" charset="0"/>
              </a:rPr>
              <a:t>content.</a:t>
            </a:r>
            <a:r>
              <a:rPr lang="en-IN" sz="2800" dirty="0">
                <a:solidFill>
                  <a:srgbClr val="002060"/>
                </a:solidFill>
                <a:latin typeface="Gill Sans MT" panose="020B0502020104020203" pitchFamily="34" charset="0"/>
              </a:rPr>
              <a:t>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Iron </a:t>
            </a:r>
            <a:r>
              <a:rPr lang="en-IN" sz="2800" dirty="0">
                <a:solidFill>
                  <a:srgbClr val="002060"/>
                </a:solidFill>
                <a:latin typeface="Gill Sans MT" panose="020B0502020104020203" pitchFamily="34" charset="0"/>
              </a:rPr>
              <a:t>and other redox sensitive transition metals (copper, manganese) present within the cell contribute to oxidative damage through the Fenton reaction (Fe</a:t>
            </a:r>
            <a:r>
              <a:rPr lang="en-IN" sz="2800" baseline="30000" dirty="0">
                <a:solidFill>
                  <a:srgbClr val="002060"/>
                </a:solidFill>
                <a:latin typeface="Gill Sans MT" panose="020B0502020104020203" pitchFamily="34" charset="0"/>
              </a:rPr>
              <a:t>2+</a:t>
            </a:r>
            <a:r>
              <a:rPr lang="en-IN" sz="2800" dirty="0">
                <a:solidFill>
                  <a:srgbClr val="002060"/>
                </a:solidFill>
                <a:latin typeface="Gill Sans MT" panose="020B0502020104020203" pitchFamily="34" charset="0"/>
              </a:rPr>
              <a:t> + H</a:t>
            </a:r>
            <a:r>
              <a:rPr lang="en-IN" sz="2800" baseline="-25000" dirty="0">
                <a:solidFill>
                  <a:srgbClr val="002060"/>
                </a:solidFill>
                <a:latin typeface="Gill Sans MT" panose="020B0502020104020203" pitchFamily="34" charset="0"/>
              </a:rPr>
              <a:t>2</a:t>
            </a:r>
            <a:r>
              <a:rPr lang="en-IN" sz="2800" dirty="0">
                <a:solidFill>
                  <a:srgbClr val="002060"/>
                </a:solidFill>
                <a:latin typeface="Gill Sans MT" panose="020B0502020104020203" pitchFamily="34" charset="0"/>
              </a:rPr>
              <a:t>O</a:t>
            </a:r>
            <a:r>
              <a:rPr lang="en-IN" sz="2800" baseline="-25000" dirty="0">
                <a:solidFill>
                  <a:srgbClr val="002060"/>
                </a:solidFill>
                <a:latin typeface="Gill Sans MT" panose="020B0502020104020203" pitchFamily="34" charset="0"/>
              </a:rPr>
              <a:t>2</a:t>
            </a:r>
            <a:r>
              <a:rPr lang="en-IN" sz="2800" dirty="0">
                <a:solidFill>
                  <a:srgbClr val="002060"/>
                </a:solidFill>
                <a:latin typeface="Gill Sans MT" panose="020B0502020104020203" pitchFamily="34" charset="0"/>
              </a:rPr>
              <a:t> → Fe</a:t>
            </a:r>
            <a:r>
              <a:rPr lang="en-IN" sz="2800" baseline="30000" dirty="0">
                <a:solidFill>
                  <a:srgbClr val="002060"/>
                </a:solidFill>
                <a:latin typeface="Gill Sans MT" panose="020B0502020104020203" pitchFamily="34" charset="0"/>
              </a:rPr>
              <a:t>3+</a:t>
            </a:r>
            <a:r>
              <a:rPr lang="en-IN" sz="2800" dirty="0">
                <a:solidFill>
                  <a:srgbClr val="002060"/>
                </a:solidFill>
                <a:latin typeface="Gill Sans MT" panose="020B0502020104020203" pitchFamily="34" charset="0"/>
              </a:rPr>
              <a:t> + OH˙ + OH</a:t>
            </a:r>
            <a:r>
              <a:rPr lang="en-IN" sz="2800" baseline="30000" dirty="0">
                <a:solidFill>
                  <a:srgbClr val="002060"/>
                </a:solidFill>
                <a:latin typeface="Gill Sans MT" panose="020B0502020104020203" pitchFamily="34" charset="0"/>
              </a:rPr>
              <a:t>−</a:t>
            </a:r>
            <a:r>
              <a:rPr lang="en-IN" sz="2800" dirty="0">
                <a:solidFill>
                  <a:srgbClr val="002060"/>
                </a:solidFill>
                <a:latin typeface="Gill Sans MT" panose="020B0502020104020203" pitchFamily="34" charset="0"/>
              </a:rPr>
              <a:t>) resulting in the production of the hydroxyl radical.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Several </a:t>
            </a:r>
            <a:r>
              <a:rPr lang="en-IN" sz="2800" dirty="0">
                <a:solidFill>
                  <a:srgbClr val="002060"/>
                </a:solidFill>
                <a:latin typeface="Gill Sans MT" panose="020B0502020104020203" pitchFamily="34" charset="0"/>
              </a:rPr>
              <a:t>lines of evidence support the theory that iron metabolism is disrupted in PD, leading to both increased accumulation of iron and oxygen radicals in the </a:t>
            </a:r>
            <a:r>
              <a:rPr lang="en-IN" sz="2800" i="1" dirty="0" err="1">
                <a:solidFill>
                  <a:srgbClr val="002060"/>
                </a:solidFill>
                <a:latin typeface="Gill Sans MT" panose="020B0502020104020203" pitchFamily="34" charset="0"/>
              </a:rPr>
              <a:t>substantia</a:t>
            </a:r>
            <a:r>
              <a:rPr lang="en-IN" sz="2800" i="1" dirty="0">
                <a:solidFill>
                  <a:srgbClr val="002060"/>
                </a:solidFill>
                <a:latin typeface="Gill Sans MT" panose="020B0502020104020203" pitchFamily="34" charset="0"/>
              </a:rPr>
              <a:t> </a:t>
            </a:r>
            <a:r>
              <a:rPr lang="en-IN" sz="2800" i="1" dirty="0" err="1" smtClean="0">
                <a:solidFill>
                  <a:srgbClr val="002060"/>
                </a:solidFill>
                <a:latin typeface="Gill Sans MT" panose="020B0502020104020203" pitchFamily="34" charset="0"/>
              </a:rPr>
              <a:t>nigra</a:t>
            </a:r>
            <a:r>
              <a:rPr lang="en-IN" sz="2800" dirty="0" smtClean="0">
                <a:solidFill>
                  <a:srgbClr val="002060"/>
                </a:solidFill>
                <a:latin typeface="Gill Sans MT" panose="020B0502020104020203" pitchFamily="34" charset="0"/>
              </a:rPr>
              <a:t>.</a:t>
            </a:r>
            <a:r>
              <a:rPr lang="en-IN" sz="2800" dirty="0">
                <a:solidFill>
                  <a:srgbClr val="002060"/>
                </a:solidFill>
                <a:latin typeface="Gill Sans MT" panose="020B0502020104020203" pitchFamily="34" charset="0"/>
              </a:rPr>
              <a:t>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70C0"/>
                </a:solidFill>
                <a:latin typeface="Gill Sans MT" panose="020B0502020104020203" pitchFamily="34" charset="0"/>
              </a:rPr>
              <a:t>Iron </a:t>
            </a:r>
            <a:r>
              <a:rPr lang="en-IN" sz="2800" dirty="0">
                <a:solidFill>
                  <a:srgbClr val="0070C0"/>
                </a:solidFill>
                <a:latin typeface="Gill Sans MT" panose="020B0502020104020203" pitchFamily="34" charset="0"/>
              </a:rPr>
              <a:t>deposits are also observed to interact with α-</a:t>
            </a:r>
            <a:r>
              <a:rPr lang="en-IN" sz="2800" dirty="0" err="1">
                <a:solidFill>
                  <a:srgbClr val="0070C0"/>
                </a:solidFill>
                <a:latin typeface="Gill Sans MT" panose="020B0502020104020203" pitchFamily="34" charset="0"/>
              </a:rPr>
              <a:t>synuclein</a:t>
            </a:r>
            <a:r>
              <a:rPr lang="en-IN" sz="2800" dirty="0">
                <a:solidFill>
                  <a:srgbClr val="0070C0"/>
                </a:solidFill>
                <a:latin typeface="Gill Sans MT" panose="020B0502020104020203" pitchFamily="34" charset="0"/>
              </a:rPr>
              <a:t>, contributing to </a:t>
            </a:r>
            <a:r>
              <a:rPr lang="en-IN" sz="2800" dirty="0" err="1">
                <a:solidFill>
                  <a:srgbClr val="0070C0"/>
                </a:solidFill>
                <a:latin typeface="Gill Sans MT" panose="020B0502020104020203" pitchFamily="34" charset="0"/>
              </a:rPr>
              <a:t>Lewy</a:t>
            </a:r>
            <a:r>
              <a:rPr lang="en-IN" sz="2800" dirty="0">
                <a:solidFill>
                  <a:srgbClr val="0070C0"/>
                </a:solidFill>
                <a:latin typeface="Gill Sans MT" panose="020B0502020104020203" pitchFamily="34" charset="0"/>
              </a:rPr>
              <a:t> body </a:t>
            </a:r>
            <a:r>
              <a:rPr lang="en-IN" sz="2800" dirty="0" smtClean="0">
                <a:solidFill>
                  <a:srgbClr val="0070C0"/>
                </a:solidFill>
                <a:latin typeface="Gill Sans MT" panose="020B0502020104020203" pitchFamily="34" charset="0"/>
              </a:rPr>
              <a:t>formation.</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Proteins </a:t>
            </a:r>
            <a:r>
              <a:rPr lang="en-IN" sz="2800" dirty="0">
                <a:solidFill>
                  <a:srgbClr val="002060"/>
                </a:solidFill>
                <a:latin typeface="Gill Sans MT" panose="020B0502020104020203" pitchFamily="34" charset="0"/>
              </a:rPr>
              <a:t>that store iron in an unreactive state (ferritin, transferrin receptor) are an important component of iron regulation within the brain, and disruption of these proteins may contribute to neurodegenerative </a:t>
            </a:r>
            <a:r>
              <a:rPr lang="en-IN" sz="2800" dirty="0" smtClean="0">
                <a:solidFill>
                  <a:srgbClr val="002060"/>
                </a:solidFill>
                <a:latin typeface="Gill Sans MT" panose="020B0502020104020203" pitchFamily="34" charset="0"/>
              </a:rPr>
              <a:t>processes.</a:t>
            </a:r>
            <a:endParaRPr lang="en-IN" sz="2800"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1832777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437882"/>
            <a:ext cx="12192000" cy="4832092"/>
          </a:xfrm>
          <a:prstGeom prst="rect">
            <a:avLst/>
          </a:prstGeom>
        </p:spPr>
        <p:txBody>
          <a:bodyPr wrap="square">
            <a:spAutoFit/>
          </a:bodyPr>
          <a:lstStyle/>
          <a:p>
            <a:pPr marL="457200" indent="-457200" algn="just">
              <a:buFont typeface="Wingdings" panose="05000000000000000000" pitchFamily="2" charset="2"/>
              <a:buChar char="Ø"/>
            </a:pPr>
            <a:r>
              <a:rPr lang="en-IN" sz="2800" dirty="0">
                <a:solidFill>
                  <a:srgbClr val="002060"/>
                </a:solidFill>
                <a:latin typeface="Gill Sans MT" panose="020B0502020104020203" pitchFamily="34" charset="0"/>
              </a:rPr>
              <a:t>The relative paucity of antioxidants in the CNS is also likely to play a role in the oxidative damage observed in PD.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a:t>
            </a:r>
            <a:r>
              <a:rPr lang="en-IN" sz="2800" dirty="0">
                <a:solidFill>
                  <a:srgbClr val="002060"/>
                </a:solidFill>
                <a:latin typeface="Gill Sans MT" panose="020B0502020104020203" pitchFamily="34" charset="0"/>
              </a:rPr>
              <a:t>major detoxifying peptide antioxidant of the CNS, glutathione (GSH), can act to remove ROS either through </a:t>
            </a:r>
            <a:r>
              <a:rPr lang="en-IN" sz="2800" dirty="0" err="1">
                <a:solidFill>
                  <a:srgbClr val="002060"/>
                </a:solidFill>
                <a:latin typeface="Gill Sans MT" panose="020B0502020104020203" pitchFamily="34" charset="0"/>
              </a:rPr>
              <a:t>nonenzymatic</a:t>
            </a:r>
            <a:r>
              <a:rPr lang="en-IN" sz="2800" dirty="0">
                <a:solidFill>
                  <a:srgbClr val="002060"/>
                </a:solidFill>
                <a:latin typeface="Gill Sans MT" panose="020B0502020104020203" pitchFamily="34" charset="0"/>
              </a:rPr>
              <a:t> reduction or catalysis with glutathione peroxidase, leading to oxidized glutathione (GSSG).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a:t>
            </a:r>
            <a:r>
              <a:rPr lang="en-IN" sz="2800" dirty="0">
                <a:solidFill>
                  <a:srgbClr val="002060"/>
                </a:solidFill>
                <a:latin typeface="Gill Sans MT" panose="020B0502020104020203" pitchFamily="34" charset="0"/>
              </a:rPr>
              <a:t>depletion of GSH in the brains of PD patients is one of the earliest biochemical changes that occurs, which suggests that it may contribute to progression of the disease</a:t>
            </a:r>
            <a:r>
              <a:rPr lang="en-IN" sz="2800" dirty="0" smtClean="0">
                <a:solidFill>
                  <a:srgbClr val="002060"/>
                </a:solidFill>
                <a:latin typeface="Gill Sans MT" panose="020B0502020104020203" pitchFamily="34" charset="0"/>
              </a:rPr>
              <a:t>.</a:t>
            </a:r>
          </a:p>
          <a:p>
            <a:pPr marL="457200" indent="-457200" algn="just">
              <a:buFont typeface="Wingdings" panose="05000000000000000000" pitchFamily="2" charset="2"/>
              <a:buChar char="Ø"/>
            </a:pPr>
            <a:r>
              <a:rPr lang="en-IN" sz="2800" dirty="0">
                <a:solidFill>
                  <a:srgbClr val="002060"/>
                </a:solidFill>
                <a:latin typeface="Gill Sans MT" panose="020B0502020104020203" pitchFamily="34" charset="0"/>
              </a:rPr>
              <a:t> The depletion of GSH result from diminished GSH synthesis, due to decreased levels of the GSH precursor, cysteine, circulating levels of which have been reported to decline with age.</a:t>
            </a:r>
          </a:p>
        </p:txBody>
      </p:sp>
    </p:spTree>
    <p:extLst>
      <p:ext uri="{BB962C8B-B14F-4D97-AF65-F5344CB8AC3E}">
        <p14:creationId xmlns:p14="http://schemas.microsoft.com/office/powerpoint/2010/main" val="1664331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https://333oee3bik6e1t8q4y139009mcg-wpengine.netdna-ssl.com/wp-content/uploads/2016/08/oct2012nl_cofactors-chart.jpg"/>
          <p:cNvPicPr>
            <a:picLocks noChangeAspect="1" noChangeArrowheads="1"/>
          </p:cNvPicPr>
          <p:nvPr/>
        </p:nvPicPr>
        <p:blipFill rotWithShape="1">
          <a:blip r:embed="rId2">
            <a:extLst>
              <a:ext uri="{28A0092B-C50C-407E-A947-70E740481C1C}">
                <a14:useLocalDpi xmlns:a14="http://schemas.microsoft.com/office/drawing/2010/main" val="0"/>
              </a:ext>
            </a:extLst>
          </a:blip>
          <a:srcRect l="1212" t="5284" r="1587" b="4181"/>
          <a:stretch/>
        </p:blipFill>
        <p:spPr bwMode="auto">
          <a:xfrm>
            <a:off x="0" y="2539218"/>
            <a:ext cx="5641145" cy="350285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96947" y="4051496"/>
            <a:ext cx="1589650" cy="1786597"/>
          </a:xfrm>
          <a:prstGeom prst="roundRect">
            <a:avLst/>
          </a:prstGeom>
          <a:solidFill>
            <a:srgbClr val="F1F5F6"/>
          </a:solidFill>
          <a:ln>
            <a:solidFill>
              <a:srgbClr val="F1F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5838092" y="2539218"/>
            <a:ext cx="6213231" cy="3970318"/>
          </a:xfrm>
          <a:prstGeom prst="rect">
            <a:avLst/>
          </a:prstGeom>
        </p:spPr>
        <p:txBody>
          <a:bodyPr wrap="square">
            <a:spAutoFit/>
          </a:bodyPr>
          <a:lstStyle/>
          <a:p>
            <a:pPr algn="just"/>
            <a:r>
              <a:rPr lang="en-IN" sz="2800" dirty="0" smtClean="0">
                <a:solidFill>
                  <a:srgbClr val="002060"/>
                </a:solidFill>
                <a:latin typeface="Gill Sans MT" panose="020B0502020104020203" pitchFamily="34" charset="0"/>
              </a:rPr>
              <a:t>Cellular </a:t>
            </a:r>
            <a:r>
              <a:rPr lang="en-IN" sz="2800" dirty="0">
                <a:solidFill>
                  <a:srgbClr val="002060"/>
                </a:solidFill>
                <a:latin typeface="Gill Sans MT" panose="020B0502020104020203" pitchFamily="34" charset="0"/>
              </a:rPr>
              <a:t>toxicity resulting from dopamine metabolism has been shown to occur via two main pathways;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70C0"/>
                </a:solidFill>
                <a:latin typeface="Gill Sans MT" panose="020B0502020104020203" pitchFamily="34" charset="0"/>
              </a:rPr>
              <a:t>1.The </a:t>
            </a:r>
            <a:r>
              <a:rPr lang="en-IN" sz="2800" dirty="0">
                <a:solidFill>
                  <a:srgbClr val="0070C0"/>
                </a:solidFill>
                <a:latin typeface="Gill Sans MT" panose="020B0502020104020203" pitchFamily="34" charset="0"/>
              </a:rPr>
              <a:t>production of reactive intermediates from enzymatic metabolism of the catecholamine</a:t>
            </a:r>
            <a:r>
              <a:rPr lang="en-IN" sz="2800" dirty="0">
                <a:solidFill>
                  <a:srgbClr val="002060"/>
                </a:solidFill>
                <a:latin typeface="Gill Sans MT" panose="020B0502020104020203" pitchFamily="34" charset="0"/>
              </a:rPr>
              <a:t>,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70C0"/>
                </a:solidFill>
                <a:latin typeface="Gill Sans MT" panose="020B0502020104020203" pitchFamily="34" charset="0"/>
              </a:rPr>
              <a:t>2.The </a:t>
            </a:r>
            <a:r>
              <a:rPr lang="en-IN" sz="2800" dirty="0">
                <a:solidFill>
                  <a:srgbClr val="0070C0"/>
                </a:solidFill>
                <a:latin typeface="Gill Sans MT" panose="020B0502020104020203" pitchFamily="34" charset="0"/>
              </a:rPr>
              <a:t>autoxidation of the molecule to a highly electrophilic dopamine </a:t>
            </a:r>
            <a:r>
              <a:rPr lang="en-IN" sz="2800" dirty="0" err="1" smtClean="0">
                <a:solidFill>
                  <a:srgbClr val="0070C0"/>
                </a:solidFill>
                <a:latin typeface="Gill Sans MT" panose="020B0502020104020203" pitchFamily="34" charset="0"/>
              </a:rPr>
              <a:t>quinone</a:t>
            </a:r>
            <a:r>
              <a:rPr lang="en-IN" sz="2800" dirty="0" smtClean="0">
                <a:solidFill>
                  <a:srgbClr val="0070C0"/>
                </a:solidFill>
                <a:latin typeface="Gill Sans MT" panose="020B0502020104020203" pitchFamily="34" charset="0"/>
              </a:rPr>
              <a:t>.</a:t>
            </a:r>
            <a:endParaRPr lang="en-IN" sz="2800" dirty="0">
              <a:solidFill>
                <a:srgbClr val="0070C0"/>
              </a:solidFill>
              <a:latin typeface="Gill Sans MT" panose="020B0502020104020203" pitchFamily="34" charset="0"/>
            </a:endParaRPr>
          </a:p>
        </p:txBody>
      </p:sp>
      <p:sp>
        <p:nvSpPr>
          <p:cNvPr id="5" name="Rectangle 4"/>
          <p:cNvSpPr/>
          <p:nvPr/>
        </p:nvSpPr>
        <p:spPr>
          <a:xfrm>
            <a:off x="0" y="0"/>
            <a:ext cx="4367799" cy="523220"/>
          </a:xfrm>
          <a:prstGeom prst="rect">
            <a:avLst/>
          </a:prstGeom>
        </p:spPr>
        <p:txBody>
          <a:bodyPr wrap="none">
            <a:spAutoFit/>
          </a:bodyPr>
          <a:lstStyle/>
          <a:p>
            <a:r>
              <a:rPr lang="en-IN" sz="2800" b="1" dirty="0" smtClean="0">
                <a:solidFill>
                  <a:srgbClr val="0070C0"/>
                </a:solidFill>
                <a:latin typeface="Gill Sans MT" panose="020B0502020104020203" pitchFamily="34" charset="0"/>
              </a:rPr>
              <a:t>4.</a:t>
            </a:r>
            <a:r>
              <a:rPr lang="en-IN" sz="2800" b="1" dirty="0">
                <a:solidFill>
                  <a:srgbClr val="0070C0"/>
                </a:solidFill>
                <a:latin typeface="Gill Sans MT" panose="020B0502020104020203" pitchFamily="34" charset="0"/>
              </a:rPr>
              <a:t> Dopamine Metabolism</a:t>
            </a:r>
            <a:endParaRPr lang="en-IN" sz="2800" b="1" i="0" dirty="0">
              <a:solidFill>
                <a:srgbClr val="0070C0"/>
              </a:solidFill>
              <a:effectLst/>
              <a:latin typeface="Gill Sans MT" panose="020B0502020104020203" pitchFamily="34" charset="0"/>
            </a:endParaRPr>
          </a:p>
        </p:txBody>
      </p:sp>
      <p:sp>
        <p:nvSpPr>
          <p:cNvPr id="6" name="Rectangle 5"/>
          <p:cNvSpPr/>
          <p:nvPr/>
        </p:nvSpPr>
        <p:spPr>
          <a:xfrm>
            <a:off x="0" y="523220"/>
            <a:ext cx="12192000" cy="1815882"/>
          </a:xfrm>
          <a:prstGeom prst="rect">
            <a:avLst/>
          </a:prstGeom>
        </p:spPr>
        <p:txBody>
          <a:bodyPr wrap="square">
            <a:spAutoFit/>
          </a:bodyPr>
          <a:lstStyle/>
          <a:p>
            <a:pPr algn="just"/>
            <a:r>
              <a:rPr lang="en-IN" sz="2800" dirty="0">
                <a:solidFill>
                  <a:srgbClr val="002060"/>
                </a:solidFill>
                <a:latin typeface="Gill Sans MT" panose="020B0502020104020203" pitchFamily="34" charset="0"/>
              </a:rPr>
              <a:t>Dopamine synthesis begins with the amino acid phenylalanine, and proceeds sequentially through</a:t>
            </a:r>
            <a:r>
              <a:rPr lang="en-IN" sz="2800" dirty="0">
                <a:solidFill>
                  <a:srgbClr val="2E2E2E"/>
                </a:solidFill>
                <a:latin typeface="Gill Sans MT" panose="020B0502020104020203" pitchFamily="34" charset="0"/>
              </a:rPr>
              <a:t> </a:t>
            </a:r>
            <a:r>
              <a:rPr lang="en-IN" sz="2800" dirty="0">
                <a:solidFill>
                  <a:srgbClr val="0C7DBB"/>
                </a:solidFill>
                <a:latin typeface="Gill Sans MT" panose="020B0502020104020203" pitchFamily="34" charset="0"/>
              </a:rPr>
              <a:t>tyrosine</a:t>
            </a:r>
            <a:r>
              <a:rPr lang="en-IN" sz="2800" dirty="0">
                <a:solidFill>
                  <a:srgbClr val="2E2E2E"/>
                </a:solidFill>
                <a:latin typeface="Gill Sans MT" panose="020B0502020104020203" pitchFamily="34" charset="0"/>
              </a:rPr>
              <a:t>, </a:t>
            </a:r>
            <a:r>
              <a:rPr lang="en-IN" sz="2800" dirty="0">
                <a:solidFill>
                  <a:srgbClr val="0C7DBB"/>
                </a:solidFill>
                <a:latin typeface="Gill Sans MT" panose="020B0502020104020203" pitchFamily="34" charset="0"/>
              </a:rPr>
              <a:t>DOPA</a:t>
            </a:r>
            <a:r>
              <a:rPr lang="en-IN" sz="2800" dirty="0">
                <a:solidFill>
                  <a:srgbClr val="002060"/>
                </a:solidFill>
                <a:latin typeface="Gill Sans MT" panose="020B0502020104020203" pitchFamily="34" charset="0"/>
              </a:rPr>
              <a:t>, and then dopamine. </a:t>
            </a:r>
            <a:r>
              <a:rPr lang="en-IN" sz="2800" i="1" dirty="0">
                <a:solidFill>
                  <a:srgbClr val="0C7DBB"/>
                </a:solidFill>
                <a:latin typeface="Gill Sans MT" panose="020B0502020104020203" pitchFamily="34" charset="0"/>
              </a:rPr>
              <a:t>Tyrosine hydroxylase</a:t>
            </a:r>
            <a:r>
              <a:rPr lang="en-IN" sz="2800" dirty="0">
                <a:solidFill>
                  <a:srgbClr val="2E2E2E"/>
                </a:solidFill>
                <a:latin typeface="Gill Sans MT" panose="020B0502020104020203" pitchFamily="34" charset="0"/>
              </a:rPr>
              <a:t> </a:t>
            </a:r>
            <a:r>
              <a:rPr lang="en-IN" sz="2800" dirty="0">
                <a:solidFill>
                  <a:srgbClr val="002060"/>
                </a:solidFill>
                <a:latin typeface="Gill Sans MT" panose="020B0502020104020203" pitchFamily="34" charset="0"/>
              </a:rPr>
              <a:t>is the rate-limiting enzyme in this pathway. Another important enzyme is</a:t>
            </a:r>
            <a:r>
              <a:rPr lang="en-IN" sz="2800" dirty="0">
                <a:solidFill>
                  <a:srgbClr val="2E2E2E"/>
                </a:solidFill>
                <a:latin typeface="Gill Sans MT" panose="020B0502020104020203" pitchFamily="34" charset="0"/>
              </a:rPr>
              <a:t> </a:t>
            </a:r>
            <a:r>
              <a:rPr lang="en-IN" sz="2800" i="1" dirty="0">
                <a:solidFill>
                  <a:srgbClr val="0C7DBB"/>
                </a:solidFill>
                <a:latin typeface="Gill Sans MT" panose="020B0502020104020203" pitchFamily="34" charset="0"/>
              </a:rPr>
              <a:t>DOPA decarboxylase</a:t>
            </a:r>
            <a:r>
              <a:rPr lang="en-IN" sz="2800" dirty="0">
                <a:solidFill>
                  <a:srgbClr val="002060"/>
                </a:solidFill>
                <a:latin typeface="Gill Sans MT" panose="020B0502020104020203" pitchFamily="34" charset="0"/>
              </a:rPr>
              <a:t>,</a:t>
            </a:r>
            <a:r>
              <a:rPr lang="en-IN" sz="2800" dirty="0">
                <a:solidFill>
                  <a:srgbClr val="2E2E2E"/>
                </a:solidFill>
                <a:latin typeface="Gill Sans MT" panose="020B0502020104020203" pitchFamily="34" charset="0"/>
              </a:rPr>
              <a:t> </a:t>
            </a:r>
            <a:r>
              <a:rPr lang="en-IN" sz="2800" dirty="0">
                <a:solidFill>
                  <a:srgbClr val="002060"/>
                </a:solidFill>
                <a:latin typeface="Gill Sans MT" panose="020B0502020104020203" pitchFamily="34" charset="0"/>
              </a:rPr>
              <a:t>which </a:t>
            </a:r>
            <a:r>
              <a:rPr lang="en-IN" sz="2800" dirty="0" err="1">
                <a:solidFill>
                  <a:srgbClr val="002060"/>
                </a:solidFill>
                <a:latin typeface="Gill Sans MT" panose="020B0502020104020203" pitchFamily="34" charset="0"/>
              </a:rPr>
              <a:t>decarboxylates</a:t>
            </a:r>
            <a:r>
              <a:rPr lang="en-IN" sz="2800" dirty="0">
                <a:solidFill>
                  <a:srgbClr val="002060"/>
                </a:solidFill>
                <a:latin typeface="Gill Sans MT" panose="020B0502020104020203" pitchFamily="34" charset="0"/>
              </a:rPr>
              <a:t> DOPA to form dopamine.</a:t>
            </a:r>
          </a:p>
        </p:txBody>
      </p:sp>
    </p:spTree>
    <p:extLst>
      <p:ext uri="{BB962C8B-B14F-4D97-AF65-F5344CB8AC3E}">
        <p14:creationId xmlns:p14="http://schemas.microsoft.com/office/powerpoint/2010/main" val="2111973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5693866"/>
          </a:xfrm>
          <a:prstGeom prst="rect">
            <a:avLst/>
          </a:prstGeom>
        </p:spPr>
        <p:txBody>
          <a:bodyPr wrap="square">
            <a:spAutoFit/>
          </a:bodyPr>
          <a:lstStyle/>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a:t>
            </a:r>
            <a:r>
              <a:rPr lang="en-IN" sz="2800" dirty="0">
                <a:solidFill>
                  <a:srgbClr val="002060"/>
                </a:solidFill>
                <a:latin typeface="Gill Sans MT" panose="020B0502020104020203" pitchFamily="34" charset="0"/>
              </a:rPr>
              <a:t>metabolism of dopamine by the monoamine oxidase-B enzyme (MAO-B) into its primary metabolite 3,4-dihydroxyphenylacetic acid (DOPAC) produces H</a:t>
            </a:r>
            <a:r>
              <a:rPr lang="en-IN" sz="2800" baseline="-25000" dirty="0">
                <a:solidFill>
                  <a:srgbClr val="002060"/>
                </a:solidFill>
                <a:latin typeface="Gill Sans MT" panose="020B0502020104020203" pitchFamily="34" charset="0"/>
              </a:rPr>
              <a:t>2</a:t>
            </a:r>
            <a:r>
              <a:rPr lang="en-IN" sz="2800" dirty="0">
                <a:solidFill>
                  <a:srgbClr val="002060"/>
                </a:solidFill>
                <a:latin typeface="Gill Sans MT" panose="020B0502020104020203" pitchFamily="34" charset="0"/>
              </a:rPr>
              <a:t>O</a:t>
            </a:r>
            <a:r>
              <a:rPr lang="en-IN" sz="2800" baseline="-25000" dirty="0">
                <a:solidFill>
                  <a:srgbClr val="002060"/>
                </a:solidFill>
                <a:latin typeface="Gill Sans MT" panose="020B0502020104020203" pitchFamily="34" charset="0"/>
              </a:rPr>
              <a:t>2</a:t>
            </a:r>
            <a:r>
              <a:rPr lang="en-IN" sz="2800" dirty="0">
                <a:solidFill>
                  <a:srgbClr val="002060"/>
                </a:solidFill>
                <a:latin typeface="Gill Sans MT" panose="020B0502020104020203" pitchFamily="34" charset="0"/>
              </a:rPr>
              <a:t> as a </a:t>
            </a:r>
            <a:r>
              <a:rPr lang="en-IN" sz="2800" dirty="0" err="1" smtClean="0">
                <a:solidFill>
                  <a:srgbClr val="002060"/>
                </a:solidFill>
                <a:latin typeface="Gill Sans MT" panose="020B0502020104020203" pitchFamily="34" charset="0"/>
              </a:rPr>
              <a:t>byproduct</a:t>
            </a:r>
            <a:r>
              <a:rPr lang="en-IN" sz="2800" dirty="0" smtClean="0">
                <a:solidFill>
                  <a:srgbClr val="002060"/>
                </a:solidFill>
                <a:latin typeface="Gill Sans MT" panose="020B0502020104020203" pitchFamily="34" charset="0"/>
              </a:rPr>
              <a:t>.</a:t>
            </a:r>
            <a:r>
              <a:rPr lang="en-IN" sz="2800" dirty="0">
                <a:solidFill>
                  <a:srgbClr val="002060"/>
                </a:solidFill>
                <a:latin typeface="Gill Sans MT" panose="020B0502020104020203" pitchFamily="34" charset="0"/>
              </a:rPr>
              <a:t>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If </a:t>
            </a:r>
            <a:r>
              <a:rPr lang="en-IN" sz="2800" dirty="0">
                <a:solidFill>
                  <a:srgbClr val="002060"/>
                </a:solidFill>
                <a:latin typeface="Gill Sans MT" panose="020B0502020104020203" pitchFamily="34" charset="0"/>
              </a:rPr>
              <a:t>cellular compensatory mechanisms (catalase, GSH) cannot readily detoxify this intermediate, Fenton cycling of electrons may occur upon interaction with transition metals present in the brain (Fe</a:t>
            </a:r>
            <a:r>
              <a:rPr lang="en-IN" sz="2800" baseline="30000" dirty="0">
                <a:solidFill>
                  <a:srgbClr val="002060"/>
                </a:solidFill>
                <a:latin typeface="Gill Sans MT" panose="020B0502020104020203" pitchFamily="34" charset="0"/>
              </a:rPr>
              <a:t>2+</a:t>
            </a:r>
            <a:r>
              <a:rPr lang="en-IN" sz="2800" dirty="0">
                <a:solidFill>
                  <a:srgbClr val="002060"/>
                </a:solidFill>
                <a:latin typeface="Gill Sans MT" panose="020B0502020104020203" pitchFamily="34" charset="0"/>
              </a:rPr>
              <a:t>, Mn</a:t>
            </a:r>
            <a:r>
              <a:rPr lang="en-IN" sz="2800" baseline="30000" dirty="0">
                <a:solidFill>
                  <a:srgbClr val="002060"/>
                </a:solidFill>
                <a:latin typeface="Gill Sans MT" panose="020B0502020104020203" pitchFamily="34" charset="0"/>
              </a:rPr>
              <a:t>2+</a:t>
            </a:r>
            <a:r>
              <a:rPr lang="en-IN" sz="2800" dirty="0">
                <a:solidFill>
                  <a:srgbClr val="002060"/>
                </a:solidFill>
                <a:latin typeface="Gill Sans MT" panose="020B0502020104020203" pitchFamily="34" charset="0"/>
              </a:rPr>
              <a:t>, Cu</a:t>
            </a:r>
            <a:r>
              <a:rPr lang="en-IN" sz="2800" baseline="30000" dirty="0">
                <a:solidFill>
                  <a:srgbClr val="002060"/>
                </a:solidFill>
                <a:latin typeface="Gill Sans MT" panose="020B0502020104020203" pitchFamily="34" charset="0"/>
              </a:rPr>
              <a:t>2+</a:t>
            </a:r>
            <a:r>
              <a:rPr lang="en-IN" sz="2800" dirty="0">
                <a:solidFill>
                  <a:srgbClr val="002060"/>
                </a:solidFill>
                <a:latin typeface="Gill Sans MT" panose="020B0502020104020203" pitchFamily="34" charset="0"/>
              </a:rPr>
              <a:t>) resulting in the production of hydroxyl radicals</a:t>
            </a:r>
            <a:r>
              <a:rPr lang="en-IN" sz="2800" dirty="0" smtClean="0">
                <a:solidFill>
                  <a:srgbClr val="002060"/>
                </a:solidFill>
                <a:latin typeface="Gill Sans MT" panose="020B0502020104020203" pitchFamily="34" charset="0"/>
              </a:rPr>
              <a:t>.</a:t>
            </a:r>
          </a:p>
          <a:p>
            <a:pPr marL="457200" indent="-457200" algn="just">
              <a:buFont typeface="Wingdings" panose="05000000000000000000" pitchFamily="2" charset="2"/>
              <a:buChar char="Ø"/>
            </a:pPr>
            <a:r>
              <a:rPr lang="en-IN" sz="2800" dirty="0">
                <a:solidFill>
                  <a:srgbClr val="002060"/>
                </a:solidFill>
                <a:latin typeface="Gill Sans MT" panose="020B0502020104020203" pitchFamily="34" charset="0"/>
              </a:rPr>
              <a:t>spontaneously forming dopamine-</a:t>
            </a:r>
            <a:r>
              <a:rPr lang="en-IN" sz="2800" dirty="0" err="1">
                <a:solidFill>
                  <a:srgbClr val="002060"/>
                </a:solidFill>
                <a:latin typeface="Gill Sans MT" panose="020B0502020104020203" pitchFamily="34" charset="0"/>
              </a:rPr>
              <a:t>quinone</a:t>
            </a:r>
            <a:r>
              <a:rPr lang="en-IN" sz="2800" dirty="0">
                <a:solidFill>
                  <a:srgbClr val="002060"/>
                </a:solidFill>
                <a:latin typeface="Gill Sans MT" panose="020B0502020104020203" pitchFamily="34" charset="0"/>
              </a:rPr>
              <a:t> molecules can modify </a:t>
            </a:r>
            <a:r>
              <a:rPr lang="el-GR" sz="2800" dirty="0">
                <a:solidFill>
                  <a:srgbClr val="002060"/>
                </a:solidFill>
                <a:latin typeface="Gill Sans MT" panose="020B0502020104020203" pitchFamily="34" charset="0"/>
              </a:rPr>
              <a:t>α-</a:t>
            </a:r>
            <a:r>
              <a:rPr lang="en-IN" sz="2800" dirty="0" err="1">
                <a:solidFill>
                  <a:srgbClr val="002060"/>
                </a:solidFill>
                <a:latin typeface="Gill Sans MT" panose="020B0502020104020203" pitchFamily="34" charset="0"/>
              </a:rPr>
              <a:t>synuclein</a:t>
            </a:r>
            <a:r>
              <a:rPr lang="en-IN" sz="2800" dirty="0">
                <a:solidFill>
                  <a:srgbClr val="002060"/>
                </a:solidFill>
                <a:latin typeface="Gill Sans MT" panose="020B0502020104020203" pitchFamily="34" charset="0"/>
              </a:rPr>
              <a:t>, creating adducts that inhibit the transformation of </a:t>
            </a:r>
            <a:r>
              <a:rPr lang="en-IN" sz="2800" dirty="0" err="1">
                <a:solidFill>
                  <a:srgbClr val="002060"/>
                </a:solidFill>
                <a:latin typeface="Gill Sans MT" panose="020B0502020104020203" pitchFamily="34" charset="0"/>
              </a:rPr>
              <a:t>synuclein</a:t>
            </a:r>
            <a:r>
              <a:rPr lang="en-IN" sz="2800" dirty="0">
                <a:solidFill>
                  <a:srgbClr val="002060"/>
                </a:solidFill>
                <a:latin typeface="Gill Sans MT" panose="020B0502020104020203" pitchFamily="34" charset="0"/>
              </a:rPr>
              <a:t> </a:t>
            </a:r>
            <a:r>
              <a:rPr lang="en-IN" sz="2800" dirty="0" err="1">
                <a:solidFill>
                  <a:srgbClr val="002060"/>
                </a:solidFill>
                <a:latin typeface="Gill Sans MT" panose="020B0502020104020203" pitchFamily="34" charset="0"/>
              </a:rPr>
              <a:t>protofibrils</a:t>
            </a:r>
            <a:r>
              <a:rPr lang="en-IN" sz="2800" dirty="0">
                <a:solidFill>
                  <a:srgbClr val="002060"/>
                </a:solidFill>
                <a:latin typeface="Gill Sans MT" panose="020B0502020104020203" pitchFamily="34" charset="0"/>
              </a:rPr>
              <a:t> to </a:t>
            </a:r>
            <a:r>
              <a:rPr lang="en-IN" sz="2800" dirty="0" smtClean="0">
                <a:solidFill>
                  <a:srgbClr val="002060"/>
                </a:solidFill>
                <a:latin typeface="Gill Sans MT" panose="020B0502020104020203" pitchFamily="34" charset="0"/>
              </a:rPr>
              <a:t>fibrils, </a:t>
            </a:r>
            <a:r>
              <a:rPr lang="en-IN" sz="2800" dirty="0">
                <a:solidFill>
                  <a:srgbClr val="002060"/>
                </a:solidFill>
                <a:latin typeface="Gill Sans MT" panose="020B0502020104020203" pitchFamily="34" charset="0"/>
              </a:rPr>
              <a:t>which implies that dopamine oxidation may play a role regulating </a:t>
            </a:r>
            <a:r>
              <a:rPr lang="en-IN" sz="2800" dirty="0" err="1">
                <a:solidFill>
                  <a:srgbClr val="002060"/>
                </a:solidFill>
                <a:latin typeface="Gill Sans MT" panose="020B0502020104020203" pitchFamily="34" charset="0"/>
              </a:rPr>
              <a:t>Lewy</a:t>
            </a:r>
            <a:r>
              <a:rPr lang="en-IN" sz="2800" dirty="0">
                <a:solidFill>
                  <a:srgbClr val="002060"/>
                </a:solidFill>
                <a:latin typeface="Gill Sans MT" panose="020B0502020104020203" pitchFamily="34" charset="0"/>
              </a:rPr>
              <a:t> body formation and accumulation of soluble </a:t>
            </a:r>
            <a:r>
              <a:rPr lang="el-GR" sz="2800" dirty="0">
                <a:solidFill>
                  <a:srgbClr val="002060"/>
                </a:solidFill>
                <a:latin typeface="Gill Sans MT" panose="020B0502020104020203" pitchFamily="34" charset="0"/>
              </a:rPr>
              <a:t>α-</a:t>
            </a:r>
            <a:r>
              <a:rPr lang="en-IN" sz="2800" dirty="0" err="1">
                <a:solidFill>
                  <a:srgbClr val="002060"/>
                </a:solidFill>
                <a:latin typeface="Gill Sans MT" panose="020B0502020104020203" pitchFamily="34" charset="0"/>
              </a:rPr>
              <a:t>synuclein</a:t>
            </a:r>
            <a:r>
              <a:rPr lang="en-IN" sz="2800" dirty="0">
                <a:solidFill>
                  <a:srgbClr val="002060"/>
                </a:solidFill>
                <a:latin typeface="Gill Sans MT" panose="020B0502020104020203" pitchFamily="34" charset="0"/>
              </a:rPr>
              <a:t> </a:t>
            </a:r>
            <a:r>
              <a:rPr lang="en-IN" sz="2800" dirty="0" smtClean="0">
                <a:solidFill>
                  <a:srgbClr val="002060"/>
                </a:solidFill>
                <a:latin typeface="Gill Sans MT" panose="020B0502020104020203" pitchFamily="34" charset="0"/>
              </a:rPr>
              <a:t>oligomers. </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It </a:t>
            </a:r>
            <a:r>
              <a:rPr lang="en-IN" sz="2800" dirty="0">
                <a:solidFill>
                  <a:srgbClr val="002060"/>
                </a:solidFill>
                <a:latin typeface="Gill Sans MT" panose="020B0502020104020203" pitchFamily="34" charset="0"/>
              </a:rPr>
              <a:t>is clear that the oxidative </a:t>
            </a:r>
            <a:r>
              <a:rPr lang="en-IN" sz="2800" dirty="0" err="1">
                <a:solidFill>
                  <a:srgbClr val="002060"/>
                </a:solidFill>
                <a:latin typeface="Gill Sans MT" panose="020B0502020104020203" pitchFamily="34" charset="0"/>
              </a:rPr>
              <a:t>sequelae</a:t>
            </a:r>
            <a:r>
              <a:rPr lang="en-IN" sz="2800" dirty="0">
                <a:solidFill>
                  <a:srgbClr val="002060"/>
                </a:solidFill>
                <a:latin typeface="Gill Sans MT" panose="020B0502020104020203" pitchFamily="34" charset="0"/>
              </a:rPr>
              <a:t> related to dopamine </a:t>
            </a:r>
            <a:r>
              <a:rPr lang="en-IN" sz="2800" dirty="0" err="1">
                <a:solidFill>
                  <a:srgbClr val="002060"/>
                </a:solidFill>
                <a:latin typeface="Gill Sans MT" panose="020B0502020104020203" pitchFamily="34" charset="0"/>
              </a:rPr>
              <a:t>dyshomeostasis</a:t>
            </a:r>
            <a:r>
              <a:rPr lang="en-IN" sz="2800" dirty="0">
                <a:solidFill>
                  <a:srgbClr val="002060"/>
                </a:solidFill>
                <a:latin typeface="Gill Sans MT" panose="020B0502020104020203" pitchFamily="34" charset="0"/>
              </a:rPr>
              <a:t> are critical in the pathogenesis of P</a:t>
            </a:r>
          </a:p>
        </p:txBody>
      </p:sp>
    </p:spTree>
    <p:extLst>
      <p:ext uri="{BB962C8B-B14F-4D97-AF65-F5344CB8AC3E}">
        <p14:creationId xmlns:p14="http://schemas.microsoft.com/office/powerpoint/2010/main" val="828085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3873176" cy="523220"/>
          </a:xfrm>
          <a:prstGeom prst="rect">
            <a:avLst/>
          </a:prstGeom>
        </p:spPr>
        <p:txBody>
          <a:bodyPr wrap="none">
            <a:spAutoFit/>
          </a:bodyPr>
          <a:lstStyle/>
          <a:p>
            <a:r>
              <a:rPr lang="en-IN" sz="2800" b="1" dirty="0" smtClean="0">
                <a:solidFill>
                  <a:srgbClr val="0070C0"/>
                </a:solidFill>
                <a:latin typeface="Gill Sans MT" panose="020B0502020104020203" pitchFamily="34" charset="0"/>
              </a:rPr>
              <a:t>5.</a:t>
            </a:r>
            <a:r>
              <a:rPr lang="en-IN" sz="2800" b="1" dirty="0">
                <a:solidFill>
                  <a:srgbClr val="0070C0"/>
                </a:solidFill>
                <a:latin typeface="Gill Sans MT" panose="020B0502020104020203" pitchFamily="34" charset="0"/>
              </a:rPr>
              <a:t> Neuroinflammation</a:t>
            </a:r>
            <a:endParaRPr lang="en-IN" sz="2800" b="1" i="0" dirty="0">
              <a:solidFill>
                <a:srgbClr val="0070C0"/>
              </a:solidFill>
              <a:effectLst/>
              <a:latin typeface="Gill Sans MT" panose="020B0502020104020203" pitchFamily="34" charset="0"/>
            </a:endParaRPr>
          </a:p>
        </p:txBody>
      </p:sp>
      <p:sp>
        <p:nvSpPr>
          <p:cNvPr id="3" name="Rectangle 2"/>
          <p:cNvSpPr/>
          <p:nvPr/>
        </p:nvSpPr>
        <p:spPr>
          <a:xfrm>
            <a:off x="0" y="523220"/>
            <a:ext cx="12192000" cy="6124754"/>
          </a:xfrm>
          <a:prstGeom prst="rect">
            <a:avLst/>
          </a:prstGeom>
        </p:spPr>
        <p:txBody>
          <a:bodyPr wrap="square">
            <a:spAutoFit/>
          </a:bodyPr>
          <a:lstStyle/>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Inflammation-associated oxidative stress plays a central role in the pathogenesis of PD. </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An increase of pro-inflammatory cytokines in conjunction with decreased glutathione-related genes. </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There will, increase of pro-inflammatory cytokines in conjunction with decreased glutathione-related genes</a:t>
            </a:r>
            <a:r>
              <a:rPr lang="en-IN" sz="2800" dirty="0">
                <a:solidFill>
                  <a:srgbClr val="002060"/>
                </a:solidFill>
                <a:latin typeface="Gill Sans MT" panose="020B0502020104020203" pitchFamily="34" charset="0"/>
              </a:rPr>
              <a:t>. Activated microglia were seen in the basal ganglia, striatum, and neocortical regions of the brain regardless of how advanced the disease, suggesting that microglial activation in PD is an early and continuous process</a:t>
            </a:r>
            <a:r>
              <a:rPr lang="en-IN" sz="2800" dirty="0" smtClean="0">
                <a:solidFill>
                  <a:srgbClr val="002060"/>
                </a:solidFill>
                <a:latin typeface="Gill Sans MT" panose="020B0502020104020203" pitchFamily="34" charset="0"/>
              </a:rPr>
              <a:t>. </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It </a:t>
            </a:r>
            <a:r>
              <a:rPr lang="en-IN" sz="2800" dirty="0">
                <a:solidFill>
                  <a:srgbClr val="002060"/>
                </a:solidFill>
                <a:latin typeface="Gill Sans MT" panose="020B0502020104020203" pitchFamily="34" charset="0"/>
              </a:rPr>
              <a:t>is postulated that activated microglia within the midbrain release pathological levels of pro-inflammatory cytokines, leading to an increase in oxidative stress in the already sensitive dopamine neuron population.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Microglia </a:t>
            </a:r>
            <a:r>
              <a:rPr lang="en-IN" sz="2800" dirty="0">
                <a:solidFill>
                  <a:srgbClr val="002060"/>
                </a:solidFill>
                <a:latin typeface="Gill Sans MT" panose="020B0502020104020203" pitchFamily="34" charset="0"/>
              </a:rPr>
              <a:t>contribute to oxidative damage through their antimicrobial </a:t>
            </a:r>
            <a:r>
              <a:rPr lang="en-IN" sz="2800" dirty="0" err="1">
                <a:solidFill>
                  <a:srgbClr val="002060"/>
                </a:solidFill>
                <a:latin typeface="Gill Sans MT" panose="020B0502020104020203" pitchFamily="34" charset="0"/>
              </a:rPr>
              <a:t>defenses</a:t>
            </a:r>
            <a:r>
              <a:rPr lang="en-IN" sz="2800" dirty="0">
                <a:solidFill>
                  <a:srgbClr val="002060"/>
                </a:solidFill>
                <a:latin typeface="Gill Sans MT" panose="020B0502020104020203" pitchFamily="34" charset="0"/>
              </a:rPr>
              <a:t>, including respiratory bursts, which release </a:t>
            </a:r>
            <a:r>
              <a:rPr lang="en-IN" sz="2800" dirty="0" smtClean="0">
                <a:solidFill>
                  <a:srgbClr val="002060"/>
                </a:solidFill>
                <a:latin typeface="Gill Sans MT" panose="020B0502020104020203" pitchFamily="34" charset="0"/>
              </a:rPr>
              <a:t>superoxide.</a:t>
            </a:r>
          </a:p>
        </p:txBody>
      </p:sp>
    </p:spTree>
    <p:extLst>
      <p:ext uri="{BB962C8B-B14F-4D97-AF65-F5344CB8AC3E}">
        <p14:creationId xmlns:p14="http://schemas.microsoft.com/office/powerpoint/2010/main" val="2247981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Additionally, pro-inflammatory gene expression within the microglia, such as nuclear factor (NF)-</a:t>
            </a:r>
            <a:r>
              <a:rPr lang="en-IN" sz="2800" dirty="0" err="1">
                <a:solidFill>
                  <a:srgbClr val="002060"/>
                </a:solidFill>
                <a:latin typeface="Gill Sans MT" panose="020B0502020104020203" pitchFamily="34" charset="0"/>
              </a:rPr>
              <a:t>κB</a:t>
            </a:r>
            <a:r>
              <a:rPr lang="en-IN" sz="2800" dirty="0">
                <a:solidFill>
                  <a:srgbClr val="002060"/>
                </a:solidFill>
                <a:latin typeface="Gill Sans MT" panose="020B0502020104020203" pitchFamily="34" charset="0"/>
              </a:rPr>
              <a:t>, mitogen-activated protein kinases (MAPK), and activator protein (AP)-1, results in secondary production of ROS and nitric oxide (NO</a:t>
            </a:r>
            <a:r>
              <a:rPr lang="en-IN" sz="2800" dirty="0" smtClean="0">
                <a:solidFill>
                  <a:srgbClr val="002060"/>
                </a:solidFill>
                <a:latin typeface="Gill Sans MT" panose="020B0502020104020203" pitchFamily="34" charset="0"/>
              </a:rPr>
              <a:t>).</a:t>
            </a:r>
          </a:p>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Redox-sensitive transcription factors, such as NF-</a:t>
            </a:r>
            <a:r>
              <a:rPr lang="en-IN" sz="2800" dirty="0" err="1">
                <a:solidFill>
                  <a:srgbClr val="002060"/>
                </a:solidFill>
                <a:latin typeface="Gill Sans MT" panose="020B0502020104020203" pitchFamily="34" charset="0"/>
              </a:rPr>
              <a:t>κB</a:t>
            </a:r>
            <a:r>
              <a:rPr lang="en-IN" sz="2800" dirty="0">
                <a:solidFill>
                  <a:srgbClr val="002060"/>
                </a:solidFill>
                <a:latin typeface="Gill Sans MT" panose="020B0502020104020203" pitchFamily="34" charset="0"/>
              </a:rPr>
              <a:t>, are capable of </a:t>
            </a:r>
            <a:r>
              <a:rPr lang="en-IN" sz="2800" dirty="0" err="1">
                <a:solidFill>
                  <a:srgbClr val="002060"/>
                </a:solidFill>
                <a:latin typeface="Gill Sans MT" panose="020B0502020104020203" pitchFamily="34" charset="0"/>
              </a:rPr>
              <a:t>upregulating</a:t>
            </a:r>
            <a:r>
              <a:rPr lang="en-IN" sz="2800" dirty="0">
                <a:solidFill>
                  <a:srgbClr val="002060"/>
                </a:solidFill>
                <a:latin typeface="Gill Sans MT" panose="020B0502020104020203" pitchFamily="34" charset="0"/>
              </a:rPr>
              <a:t> hundreds of downstream pro-inflammatory </a:t>
            </a:r>
            <a:r>
              <a:rPr lang="en-IN" sz="2800" dirty="0" smtClean="0">
                <a:solidFill>
                  <a:srgbClr val="002060"/>
                </a:solidFill>
                <a:latin typeface="Gill Sans MT" panose="020B0502020104020203" pitchFamily="34" charset="0"/>
              </a:rPr>
              <a:t>mediators.</a:t>
            </a:r>
          </a:p>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NF-</a:t>
            </a:r>
            <a:r>
              <a:rPr lang="en-IN" sz="2800" dirty="0" err="1">
                <a:solidFill>
                  <a:srgbClr val="002060"/>
                </a:solidFill>
                <a:latin typeface="Gill Sans MT" panose="020B0502020104020203" pitchFamily="34" charset="0"/>
              </a:rPr>
              <a:t>κB</a:t>
            </a:r>
            <a:r>
              <a:rPr lang="en-IN" sz="2800" dirty="0">
                <a:solidFill>
                  <a:srgbClr val="002060"/>
                </a:solidFill>
                <a:latin typeface="Gill Sans MT" panose="020B0502020104020203" pitchFamily="34" charset="0"/>
              </a:rPr>
              <a:t> activation increases the expression of proteins that promote neurotoxicity including </a:t>
            </a:r>
            <a:r>
              <a:rPr lang="en-IN" sz="2800" dirty="0" err="1">
                <a:solidFill>
                  <a:srgbClr val="002060"/>
                </a:solidFill>
                <a:latin typeface="Gill Sans MT" panose="020B0502020104020203" pitchFamily="34" charset="0"/>
              </a:rPr>
              <a:t>tumor</a:t>
            </a:r>
            <a:r>
              <a:rPr lang="en-IN" sz="2800" dirty="0">
                <a:solidFill>
                  <a:srgbClr val="002060"/>
                </a:solidFill>
                <a:latin typeface="Gill Sans MT" panose="020B0502020104020203" pitchFamily="34" charset="0"/>
              </a:rPr>
              <a:t> necrosis factor (TNF)-α, interleukin (IL)-1β, and interferon (IFN)-γ</a:t>
            </a:r>
            <a:r>
              <a:rPr lang="en-IN" sz="2800" dirty="0" smtClean="0">
                <a:solidFill>
                  <a:srgbClr val="002060"/>
                </a:solidFill>
                <a:latin typeface="Gill Sans MT" panose="020B0502020104020203" pitchFamily="34" charset="0"/>
              </a:rPr>
              <a:t>.</a:t>
            </a:r>
          </a:p>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These proteins also activate surrounding astrocytes, which enhance the expression of many pro-inflammatory proteins, including </a:t>
            </a:r>
            <a:r>
              <a:rPr lang="en-IN" sz="2800" dirty="0" err="1">
                <a:solidFill>
                  <a:srgbClr val="002060"/>
                </a:solidFill>
                <a:latin typeface="Gill Sans MT" panose="020B0502020104020203" pitchFamily="34" charset="0"/>
              </a:rPr>
              <a:t>iNOS</a:t>
            </a:r>
            <a:r>
              <a:rPr lang="en-IN" sz="2800" dirty="0">
                <a:solidFill>
                  <a:srgbClr val="002060"/>
                </a:solidFill>
                <a:latin typeface="Gill Sans MT" panose="020B0502020104020203" pitchFamily="34" charset="0"/>
              </a:rPr>
              <a:t>, resulting in high levels of </a:t>
            </a:r>
            <a:r>
              <a:rPr lang="en-IN" sz="2800" dirty="0" smtClean="0">
                <a:solidFill>
                  <a:srgbClr val="002060"/>
                </a:solidFill>
                <a:latin typeface="Gill Sans MT" panose="020B0502020104020203" pitchFamily="34" charset="0"/>
              </a:rPr>
              <a:t>NO.</a:t>
            </a:r>
          </a:p>
          <a:p>
            <a:pPr marL="457200" lvl="0" indent="-457200" algn="just">
              <a:buFont typeface="Wingdings" panose="05000000000000000000" pitchFamily="2" charset="2"/>
              <a:buChar char="Ø"/>
            </a:pPr>
            <a:r>
              <a:rPr lang="en-IN" sz="2800" dirty="0">
                <a:solidFill>
                  <a:srgbClr val="002060"/>
                </a:solidFill>
                <a:latin typeface="Gill Sans MT" panose="020B0502020104020203" pitchFamily="34" charset="0"/>
              </a:rPr>
              <a:t>Impairment of negative regulation of inflammatory pathways within glia may also be important in PD. </a:t>
            </a:r>
            <a:endParaRPr lang="en-IN" sz="2800" dirty="0" smtClean="0">
              <a:solidFill>
                <a:srgbClr val="002060"/>
              </a:solidFill>
              <a:latin typeface="Gill Sans MT" panose="020B0502020104020203" pitchFamily="34" charset="0"/>
            </a:endParaRPr>
          </a:p>
          <a:p>
            <a:pPr marL="457200" lvl="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Normal </a:t>
            </a:r>
            <a:r>
              <a:rPr lang="en-IN" sz="2800" dirty="0">
                <a:solidFill>
                  <a:srgbClr val="002060"/>
                </a:solidFill>
                <a:latin typeface="Gill Sans MT" panose="020B0502020104020203" pitchFamily="34" charset="0"/>
              </a:rPr>
              <a:t>inflammatory resolution in the brain involves the expression of anti-inflammatory molecules including TGFβ, IL-10, and glial-derived </a:t>
            </a:r>
            <a:r>
              <a:rPr lang="en-IN" sz="2800" dirty="0" err="1">
                <a:solidFill>
                  <a:srgbClr val="002060"/>
                </a:solidFill>
                <a:latin typeface="Gill Sans MT" panose="020B0502020104020203" pitchFamily="34" charset="0"/>
              </a:rPr>
              <a:t>neurotrophic</a:t>
            </a:r>
            <a:r>
              <a:rPr lang="en-IN" sz="2800" dirty="0">
                <a:solidFill>
                  <a:srgbClr val="002060"/>
                </a:solidFill>
                <a:latin typeface="Gill Sans MT" panose="020B0502020104020203" pitchFamily="34" charset="0"/>
              </a:rPr>
              <a:t> factors. </a:t>
            </a:r>
          </a:p>
        </p:txBody>
      </p:sp>
    </p:spTree>
    <p:extLst>
      <p:ext uri="{BB962C8B-B14F-4D97-AF65-F5344CB8AC3E}">
        <p14:creationId xmlns:p14="http://schemas.microsoft.com/office/powerpoint/2010/main" val="2804475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3152677" y="3014860"/>
            <a:ext cx="6203108" cy="584775"/>
          </a:xfrm>
          <a:prstGeom prst="rect">
            <a:avLst/>
          </a:prstGeom>
        </p:spPr>
        <p:txBody>
          <a:bodyPr wrap="none">
            <a:spAutoFit/>
          </a:bodyPr>
          <a:lstStyle/>
          <a:p>
            <a:r>
              <a:rPr lang="en-IN" sz="3200" b="1" dirty="0">
                <a:solidFill>
                  <a:srgbClr val="C00000"/>
                </a:solidFill>
                <a:latin typeface="Gill Sans MT" panose="020B0502020104020203" pitchFamily="34" charset="0"/>
              </a:rPr>
              <a:t>CLINICAL MANIFESTATIONS</a:t>
            </a:r>
          </a:p>
        </p:txBody>
      </p:sp>
    </p:spTree>
    <p:extLst>
      <p:ext uri="{BB962C8B-B14F-4D97-AF65-F5344CB8AC3E}">
        <p14:creationId xmlns:p14="http://schemas.microsoft.com/office/powerpoint/2010/main" val="2416612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78806"/>
          </a:xfrm>
          <a:prstGeom prst="rect">
            <a:avLst/>
          </a:prstGeom>
        </p:spPr>
        <p:txBody>
          <a:bodyPr wrap="square">
            <a:spAutoFit/>
          </a:bodyPr>
          <a:lstStyle/>
          <a:p>
            <a:pPr algn="just"/>
            <a:r>
              <a:rPr lang="en-IN" sz="2800" b="1" i="1" dirty="0" smtClean="0">
                <a:solidFill>
                  <a:srgbClr val="C00000"/>
                </a:solidFill>
                <a:latin typeface="Gill Sans MT" panose="020B0502020104020203" pitchFamily="34" charset="0"/>
              </a:rPr>
              <a:t>Tremor</a:t>
            </a:r>
            <a:endParaRPr lang="en-IN" sz="2800" b="1" i="1" dirty="0">
              <a:solidFill>
                <a:srgbClr val="C00000"/>
              </a:solidFill>
              <a:latin typeface="Gill Sans MT" panose="020B0502020104020203" pitchFamily="34" charset="0"/>
            </a:endParaRPr>
          </a:p>
          <a:p>
            <a:pPr marL="457200" indent="-457200" algn="just">
              <a:buFont typeface="Wingdings" panose="05000000000000000000" pitchFamily="2" charset="2"/>
              <a:buChar char="Ø"/>
            </a:pPr>
            <a:r>
              <a:rPr lang="en-IN" sz="2950" i="1" dirty="0">
                <a:solidFill>
                  <a:srgbClr val="0070C0"/>
                </a:solidFill>
                <a:latin typeface="Gill Sans MT" panose="020B0502020104020203" pitchFamily="34" charset="0"/>
              </a:rPr>
              <a:t>The classic “resting tremor” of Parkinson disease has characteristic </a:t>
            </a:r>
            <a:r>
              <a:rPr lang="en-IN" sz="2950" i="1" dirty="0" smtClean="0">
                <a:solidFill>
                  <a:srgbClr val="0070C0"/>
                </a:solidFill>
                <a:latin typeface="Gill Sans MT" panose="020B0502020104020203" pitchFamily="34" charset="0"/>
              </a:rPr>
              <a:t>clinical features. </a:t>
            </a:r>
          </a:p>
          <a:p>
            <a:pPr marL="45720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The </a:t>
            </a:r>
            <a:r>
              <a:rPr lang="en-IN" sz="2950" i="1" dirty="0">
                <a:solidFill>
                  <a:srgbClr val="0070C0"/>
                </a:solidFill>
                <a:latin typeface="Gill Sans MT" panose="020B0502020104020203" pitchFamily="34" charset="0"/>
              </a:rPr>
              <a:t>tremor has a frequency of 4 to 6 cycles per second, </a:t>
            </a:r>
            <a:r>
              <a:rPr lang="en-IN" sz="2950" i="1" dirty="0" smtClean="0">
                <a:solidFill>
                  <a:srgbClr val="0070C0"/>
                </a:solidFill>
                <a:latin typeface="Gill Sans MT" panose="020B0502020104020203" pitchFamily="34" charset="0"/>
              </a:rPr>
              <a:t>typically with </a:t>
            </a:r>
            <a:r>
              <a:rPr lang="en-IN" sz="2950" i="1" dirty="0">
                <a:solidFill>
                  <a:srgbClr val="0070C0"/>
                </a:solidFill>
                <a:latin typeface="Gill Sans MT" panose="020B0502020104020203" pitchFamily="34" charset="0"/>
              </a:rPr>
              <a:t>a “pill-rolling” character when it involves the hand. </a:t>
            </a:r>
            <a:endParaRPr lang="en-IN" sz="2950" i="1" dirty="0" smtClean="0">
              <a:solidFill>
                <a:srgbClr val="0070C0"/>
              </a:solidFill>
              <a:latin typeface="Gill Sans MT" panose="020B0502020104020203" pitchFamily="34" charset="0"/>
            </a:endParaRPr>
          </a:p>
          <a:p>
            <a:pPr marL="45720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It </a:t>
            </a:r>
            <a:r>
              <a:rPr lang="en-IN" sz="2950" i="1" dirty="0">
                <a:solidFill>
                  <a:srgbClr val="0070C0"/>
                </a:solidFill>
                <a:latin typeface="Gill Sans MT" panose="020B0502020104020203" pitchFamily="34" charset="0"/>
              </a:rPr>
              <a:t>is generally </a:t>
            </a:r>
            <a:r>
              <a:rPr lang="en-IN" sz="2950" i="1" dirty="0" smtClean="0">
                <a:solidFill>
                  <a:srgbClr val="0070C0"/>
                </a:solidFill>
                <a:latin typeface="Gill Sans MT" panose="020B0502020104020203" pitchFamily="34" charset="0"/>
              </a:rPr>
              <a:t>present with </a:t>
            </a:r>
            <a:r>
              <a:rPr lang="en-IN" sz="2950" i="1" dirty="0">
                <a:solidFill>
                  <a:srgbClr val="0070C0"/>
                </a:solidFill>
                <a:latin typeface="Gill Sans MT" panose="020B0502020104020203" pitchFamily="34" charset="0"/>
              </a:rPr>
              <a:t>the limb in complete repose and typically subsides when the limb </a:t>
            </a:r>
            <a:r>
              <a:rPr lang="en-IN" sz="2950" i="1" dirty="0" smtClean="0">
                <a:solidFill>
                  <a:srgbClr val="0070C0"/>
                </a:solidFill>
                <a:latin typeface="Gill Sans MT" panose="020B0502020104020203" pitchFamily="34" charset="0"/>
              </a:rPr>
              <a:t>moves and </a:t>
            </a:r>
            <a:r>
              <a:rPr lang="en-IN" sz="2950" i="1" dirty="0">
                <a:solidFill>
                  <a:srgbClr val="0070C0"/>
                </a:solidFill>
                <a:latin typeface="Gill Sans MT" panose="020B0502020104020203" pitchFamily="34" charset="0"/>
              </a:rPr>
              <a:t>takes up a new position, although the tremor may </a:t>
            </a:r>
            <a:r>
              <a:rPr lang="en-IN" sz="2950" i="1" dirty="0" err="1">
                <a:solidFill>
                  <a:srgbClr val="0070C0"/>
                </a:solidFill>
                <a:latin typeface="Gill Sans MT" panose="020B0502020104020203" pitchFamily="34" charset="0"/>
              </a:rPr>
              <a:t>reemerge</a:t>
            </a:r>
            <a:r>
              <a:rPr lang="en-IN" sz="2950" i="1" dirty="0">
                <a:solidFill>
                  <a:srgbClr val="0070C0"/>
                </a:solidFill>
                <a:latin typeface="Gill Sans MT" panose="020B0502020104020203" pitchFamily="34" charset="0"/>
              </a:rPr>
              <a:t> (“</a:t>
            </a:r>
            <a:r>
              <a:rPr lang="en-IN" sz="2950" i="1" dirty="0" smtClean="0">
                <a:solidFill>
                  <a:srgbClr val="0070C0"/>
                </a:solidFill>
                <a:latin typeface="Gill Sans MT" panose="020B0502020104020203" pitchFamily="34" charset="0"/>
              </a:rPr>
              <a:t>re-emergent tremor</a:t>
            </a:r>
            <a:r>
              <a:rPr lang="en-IN" sz="2950" i="1" dirty="0">
                <a:solidFill>
                  <a:srgbClr val="0070C0"/>
                </a:solidFill>
                <a:latin typeface="Gill Sans MT" panose="020B0502020104020203" pitchFamily="34" charset="0"/>
              </a:rPr>
              <a:t>”) within a short time after maintaining the new </a:t>
            </a:r>
            <a:r>
              <a:rPr lang="en-IN" sz="2950" i="1" dirty="0" smtClean="0">
                <a:solidFill>
                  <a:srgbClr val="0070C0"/>
                </a:solidFill>
                <a:latin typeface="Gill Sans MT" panose="020B0502020104020203" pitchFamily="34" charset="0"/>
              </a:rPr>
              <a:t>position. </a:t>
            </a:r>
          </a:p>
          <a:p>
            <a:pPr marL="45720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Because </a:t>
            </a:r>
            <a:r>
              <a:rPr lang="en-IN" sz="2950" i="1" dirty="0">
                <a:solidFill>
                  <a:srgbClr val="0070C0"/>
                </a:solidFill>
                <a:latin typeface="Gill Sans MT" panose="020B0502020104020203" pitchFamily="34" charset="0"/>
              </a:rPr>
              <a:t>resting tremor diminishes or subsides with action, it may not </a:t>
            </a:r>
            <a:r>
              <a:rPr lang="en-IN" sz="2950" i="1" dirty="0" smtClean="0">
                <a:solidFill>
                  <a:srgbClr val="0070C0"/>
                </a:solidFill>
                <a:latin typeface="Gill Sans MT" panose="020B0502020104020203" pitchFamily="34" charset="0"/>
              </a:rPr>
              <a:t>be disabling </a:t>
            </a:r>
            <a:r>
              <a:rPr lang="en-IN" sz="2950" i="1" dirty="0">
                <a:solidFill>
                  <a:srgbClr val="0070C0"/>
                </a:solidFill>
                <a:latin typeface="Gill Sans MT" panose="020B0502020104020203" pitchFamily="34" charset="0"/>
              </a:rPr>
              <a:t>but can be embarrassing and may be associated with aching or fatigue of the affected limb. </a:t>
            </a:r>
            <a:endParaRPr lang="en-IN" sz="2950" i="1" dirty="0" smtClean="0">
              <a:solidFill>
                <a:srgbClr val="0070C0"/>
              </a:solidFill>
              <a:latin typeface="Gill Sans MT" panose="020B0502020104020203" pitchFamily="34" charset="0"/>
            </a:endParaRPr>
          </a:p>
          <a:p>
            <a:pPr marL="45720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Resting </a:t>
            </a:r>
            <a:r>
              <a:rPr lang="en-IN" sz="2950" i="1" dirty="0">
                <a:solidFill>
                  <a:srgbClr val="0070C0"/>
                </a:solidFill>
                <a:latin typeface="Gill Sans MT" panose="020B0502020104020203" pitchFamily="34" charset="0"/>
              </a:rPr>
              <a:t>tremor is usually accentuated by </a:t>
            </a:r>
            <a:r>
              <a:rPr lang="en-IN" sz="2950" i="1" dirty="0" smtClean="0">
                <a:solidFill>
                  <a:srgbClr val="0070C0"/>
                </a:solidFill>
                <a:latin typeface="Gill Sans MT" panose="020B0502020104020203" pitchFamily="34" charset="0"/>
              </a:rPr>
              <a:t>stress.</a:t>
            </a:r>
          </a:p>
          <a:p>
            <a:pPr marL="45720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It </a:t>
            </a:r>
            <a:r>
              <a:rPr lang="en-IN" sz="2950" i="1" dirty="0">
                <a:solidFill>
                  <a:srgbClr val="0070C0"/>
                </a:solidFill>
                <a:latin typeface="Gill Sans MT" panose="020B0502020104020203" pitchFamily="34" charset="0"/>
              </a:rPr>
              <a:t>is also </a:t>
            </a:r>
            <a:r>
              <a:rPr lang="en-IN" sz="2950" i="1" dirty="0" smtClean="0">
                <a:solidFill>
                  <a:srgbClr val="0070C0"/>
                </a:solidFill>
                <a:latin typeface="Gill Sans MT" panose="020B0502020104020203" pitchFamily="34" charset="0"/>
              </a:rPr>
              <a:t>characteristically present </a:t>
            </a:r>
            <a:r>
              <a:rPr lang="en-IN" sz="2950" i="1" dirty="0">
                <a:solidFill>
                  <a:srgbClr val="0070C0"/>
                </a:solidFill>
                <a:latin typeface="Gill Sans MT" panose="020B0502020104020203" pitchFamily="34" charset="0"/>
              </a:rPr>
              <a:t>in the upper limbs while walking. </a:t>
            </a:r>
            <a:endParaRPr lang="en-IN" sz="2950" i="1" dirty="0" smtClean="0">
              <a:solidFill>
                <a:srgbClr val="0070C0"/>
              </a:solidFill>
              <a:latin typeface="Gill Sans MT" panose="020B0502020104020203" pitchFamily="34" charset="0"/>
            </a:endParaRPr>
          </a:p>
          <a:p>
            <a:pPr marL="45720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A </a:t>
            </a:r>
            <a:r>
              <a:rPr lang="en-IN" sz="2950" i="1" dirty="0">
                <a:solidFill>
                  <a:srgbClr val="0070C0"/>
                </a:solidFill>
                <a:latin typeface="Gill Sans MT" panose="020B0502020104020203" pitchFamily="34" charset="0"/>
              </a:rPr>
              <a:t>higher-frequency (e.g</a:t>
            </a:r>
            <a:r>
              <a:rPr lang="en-IN" sz="2950" i="1" dirty="0" smtClean="0">
                <a:solidFill>
                  <a:srgbClr val="0070C0"/>
                </a:solidFill>
                <a:latin typeface="Gill Sans MT" panose="020B0502020104020203" pitchFamily="34" charset="0"/>
              </a:rPr>
              <a:t>., 7 </a:t>
            </a:r>
            <a:r>
              <a:rPr lang="en-IN" sz="2950" i="1" dirty="0">
                <a:solidFill>
                  <a:srgbClr val="0070C0"/>
                </a:solidFill>
                <a:latin typeface="Gill Sans MT" panose="020B0502020104020203" pitchFamily="34" charset="0"/>
              </a:rPr>
              <a:t>to 10 Hz) postural and kinetic tremor is also </a:t>
            </a:r>
            <a:r>
              <a:rPr lang="en-IN" sz="2950" i="1" dirty="0" smtClean="0">
                <a:solidFill>
                  <a:srgbClr val="0070C0"/>
                </a:solidFill>
                <a:latin typeface="Gill Sans MT" panose="020B0502020104020203" pitchFamily="34" charset="0"/>
              </a:rPr>
              <a:t>common.</a:t>
            </a:r>
            <a:endParaRPr lang="en-IN" sz="2950" i="1"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555011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1"/>
            <a:ext cx="12192000" cy="4178067"/>
          </a:xfrm>
          <a:prstGeom prst="rect">
            <a:avLst/>
          </a:prstGeom>
        </p:spPr>
        <p:txBody>
          <a:bodyPr wrap="square">
            <a:spAutoFit/>
          </a:bodyPr>
          <a:lstStyle/>
          <a:p>
            <a:pPr algn="just"/>
            <a:r>
              <a:rPr lang="en-IN" sz="2950" b="1" i="1" dirty="0" smtClean="0">
                <a:solidFill>
                  <a:srgbClr val="C00000"/>
                </a:solidFill>
                <a:latin typeface="Gill Sans MT" panose="020B0502020104020203" pitchFamily="34" charset="0"/>
              </a:rPr>
              <a:t>Rigidity</a:t>
            </a:r>
          </a:p>
          <a:p>
            <a:pPr algn="just"/>
            <a:endParaRPr lang="en-IN" sz="2950" b="1" i="1" dirty="0">
              <a:solidFill>
                <a:srgbClr val="C00000"/>
              </a:solidFill>
              <a:latin typeface="Gill Sans MT" panose="020B0502020104020203" pitchFamily="34" charset="0"/>
            </a:endParaRPr>
          </a:p>
          <a:p>
            <a:pPr marL="457200" indent="-457200" algn="just">
              <a:buFont typeface="Wingdings" panose="05000000000000000000" pitchFamily="2" charset="2"/>
              <a:buChar char="Ø"/>
            </a:pPr>
            <a:r>
              <a:rPr lang="en-IN" sz="2950" i="1" dirty="0">
                <a:solidFill>
                  <a:srgbClr val="0070C0"/>
                </a:solidFill>
                <a:latin typeface="Gill Sans MT" panose="020B0502020104020203" pitchFamily="34" charset="0"/>
              </a:rPr>
              <a:t>Rigidity is a form of increased muscle tone appreciated best on slow passive</a:t>
            </a:r>
          </a:p>
          <a:p>
            <a:pPr marL="457200" indent="-457200" algn="just">
              <a:buFont typeface="Wingdings" panose="05000000000000000000" pitchFamily="2" charset="2"/>
              <a:buChar char="Ø"/>
            </a:pPr>
            <a:r>
              <a:rPr lang="en-IN" sz="2950" i="1" dirty="0">
                <a:solidFill>
                  <a:srgbClr val="0070C0"/>
                </a:solidFill>
                <a:latin typeface="Gill Sans MT" panose="020B0502020104020203" pitchFamily="34" charset="0"/>
              </a:rPr>
              <a:t>movements. </a:t>
            </a:r>
            <a:endParaRPr lang="en-IN" sz="2950" i="1" dirty="0" smtClean="0">
              <a:solidFill>
                <a:srgbClr val="0070C0"/>
              </a:solidFill>
              <a:latin typeface="Gill Sans MT" panose="020B0502020104020203" pitchFamily="34" charset="0"/>
            </a:endParaRPr>
          </a:p>
          <a:p>
            <a:pPr marL="45720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It </a:t>
            </a:r>
            <a:r>
              <a:rPr lang="en-IN" sz="2950" i="1" dirty="0">
                <a:solidFill>
                  <a:srgbClr val="0070C0"/>
                </a:solidFill>
                <a:latin typeface="Gill Sans MT" panose="020B0502020104020203" pitchFamily="34" charset="0"/>
              </a:rPr>
              <a:t>may be characterized as “cogwheel” when a tremor is </a:t>
            </a:r>
            <a:r>
              <a:rPr lang="en-IN" sz="2950" i="1" dirty="0" smtClean="0">
                <a:solidFill>
                  <a:srgbClr val="0070C0"/>
                </a:solidFill>
                <a:latin typeface="Gill Sans MT" panose="020B0502020104020203" pitchFamily="34" charset="0"/>
              </a:rPr>
              <a:t>superimposed or </a:t>
            </a:r>
            <a:r>
              <a:rPr lang="en-IN" sz="2950" i="1" dirty="0">
                <a:solidFill>
                  <a:srgbClr val="0070C0"/>
                </a:solidFill>
                <a:latin typeface="Gill Sans MT" panose="020B0502020104020203" pitchFamily="34" charset="0"/>
              </a:rPr>
              <a:t>as “lead pipe” when it is not. </a:t>
            </a:r>
            <a:endParaRPr lang="en-IN" sz="2950" i="1" dirty="0" smtClean="0">
              <a:solidFill>
                <a:srgbClr val="0070C0"/>
              </a:solidFill>
              <a:latin typeface="Gill Sans MT" panose="020B0502020104020203" pitchFamily="34" charset="0"/>
            </a:endParaRPr>
          </a:p>
          <a:p>
            <a:pPr marL="45720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Rigidity </a:t>
            </a:r>
            <a:r>
              <a:rPr lang="en-IN" sz="2950" i="1" dirty="0">
                <a:solidFill>
                  <a:srgbClr val="0070C0"/>
                </a:solidFill>
                <a:latin typeface="Gill Sans MT" panose="020B0502020104020203" pitchFamily="34" charset="0"/>
              </a:rPr>
              <a:t>is “activated” or </a:t>
            </a:r>
            <a:r>
              <a:rPr lang="en-IN" sz="2950" i="1" dirty="0" smtClean="0">
                <a:solidFill>
                  <a:srgbClr val="0070C0"/>
                </a:solidFill>
                <a:latin typeface="Gill Sans MT" panose="020B0502020104020203" pitchFamily="34" charset="0"/>
              </a:rPr>
              <a:t>accentuated on </a:t>
            </a:r>
            <a:r>
              <a:rPr lang="en-IN" sz="2950" i="1" dirty="0">
                <a:solidFill>
                  <a:srgbClr val="0070C0"/>
                </a:solidFill>
                <a:latin typeface="Gill Sans MT" panose="020B0502020104020203" pitchFamily="34" charset="0"/>
              </a:rPr>
              <a:t>examination by asking the patient to move the limb opposite the </a:t>
            </a:r>
            <a:r>
              <a:rPr lang="en-IN" sz="2950" i="1" dirty="0" smtClean="0">
                <a:solidFill>
                  <a:srgbClr val="0070C0"/>
                </a:solidFill>
                <a:latin typeface="Gill Sans MT" panose="020B0502020104020203" pitchFamily="34" charset="0"/>
              </a:rPr>
              <a:t>one being </a:t>
            </a:r>
            <a:r>
              <a:rPr lang="en-IN" sz="2950" i="1" dirty="0">
                <a:solidFill>
                  <a:srgbClr val="0070C0"/>
                </a:solidFill>
                <a:latin typeface="Gill Sans MT" panose="020B0502020104020203" pitchFamily="34" charset="0"/>
              </a:rPr>
              <a:t>tested. </a:t>
            </a:r>
            <a:endParaRPr lang="en-IN" sz="2950" i="1" dirty="0" smtClean="0">
              <a:solidFill>
                <a:srgbClr val="0070C0"/>
              </a:solidFill>
              <a:latin typeface="Gill Sans MT" panose="020B0502020104020203" pitchFamily="34" charset="0"/>
            </a:endParaRPr>
          </a:p>
          <a:p>
            <a:pPr marL="45720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Patients </a:t>
            </a:r>
            <a:r>
              <a:rPr lang="en-IN" sz="2950" i="1" dirty="0">
                <a:solidFill>
                  <a:srgbClr val="0070C0"/>
                </a:solidFill>
                <a:latin typeface="Gill Sans MT" panose="020B0502020104020203" pitchFamily="34" charset="0"/>
              </a:rPr>
              <a:t>may complain of stiffness, but the rigidity is not </a:t>
            </a:r>
            <a:r>
              <a:rPr lang="en-IN" sz="2950" i="1" dirty="0" smtClean="0">
                <a:solidFill>
                  <a:srgbClr val="0070C0"/>
                </a:solidFill>
                <a:latin typeface="Gill Sans MT" panose="020B0502020104020203" pitchFamily="34" charset="0"/>
              </a:rPr>
              <a:t>usually disabling</a:t>
            </a:r>
            <a:r>
              <a:rPr lang="en-IN" sz="2950" i="1" dirty="0">
                <a:solidFill>
                  <a:srgbClr val="0070C0"/>
                </a:solidFill>
                <a:latin typeface="Gill Sans MT" panose="020B0502020104020203" pitchFamily="34" charset="0"/>
              </a:rPr>
              <a:t>.</a:t>
            </a:r>
          </a:p>
        </p:txBody>
      </p:sp>
      <p:sp>
        <p:nvSpPr>
          <p:cNvPr id="3" name="Rectangle 2"/>
          <p:cNvSpPr/>
          <p:nvPr/>
        </p:nvSpPr>
        <p:spPr>
          <a:xfrm>
            <a:off x="0" y="4615950"/>
            <a:ext cx="12192000" cy="1908215"/>
          </a:xfrm>
          <a:prstGeom prst="rect">
            <a:avLst/>
          </a:prstGeom>
        </p:spPr>
        <p:txBody>
          <a:bodyPr wrap="square">
            <a:spAutoFit/>
          </a:bodyPr>
          <a:lstStyle/>
          <a:p>
            <a:pPr algn="just"/>
            <a:r>
              <a:rPr lang="en-IN" sz="2950" b="1" i="1" dirty="0" err="1">
                <a:solidFill>
                  <a:srgbClr val="C00000"/>
                </a:solidFill>
                <a:latin typeface="Gill Sans MT" panose="020B0502020104020203" pitchFamily="34" charset="0"/>
              </a:rPr>
              <a:t>Akinesia</a:t>
            </a:r>
            <a:endParaRPr lang="en-IN" sz="2950" b="1" i="1" dirty="0">
              <a:solidFill>
                <a:srgbClr val="C00000"/>
              </a:solidFill>
              <a:latin typeface="Gill Sans MT" panose="020B0502020104020203" pitchFamily="34" charset="0"/>
            </a:endParaRPr>
          </a:p>
          <a:p>
            <a:pPr marL="457200" indent="-457200" algn="just">
              <a:buFont typeface="Wingdings" panose="05000000000000000000" pitchFamily="2" charset="2"/>
              <a:buChar char="Ø"/>
            </a:pPr>
            <a:r>
              <a:rPr lang="en-IN" sz="2950" i="1" dirty="0" err="1">
                <a:solidFill>
                  <a:srgbClr val="0070C0"/>
                </a:solidFill>
                <a:latin typeface="Gill Sans MT" panose="020B0502020104020203" pitchFamily="34" charset="0"/>
              </a:rPr>
              <a:t>Akinesia</a:t>
            </a:r>
            <a:r>
              <a:rPr lang="en-IN" sz="2950" i="1" dirty="0">
                <a:solidFill>
                  <a:srgbClr val="0070C0"/>
                </a:solidFill>
                <a:latin typeface="Gill Sans MT" panose="020B0502020104020203" pitchFamily="34" charset="0"/>
              </a:rPr>
              <a:t> or </a:t>
            </a:r>
            <a:r>
              <a:rPr lang="en-IN" sz="2950" i="1" dirty="0" err="1">
                <a:solidFill>
                  <a:srgbClr val="0070C0"/>
                </a:solidFill>
                <a:latin typeface="Gill Sans MT" panose="020B0502020104020203" pitchFamily="34" charset="0"/>
              </a:rPr>
              <a:t>bradykinesia</a:t>
            </a:r>
            <a:r>
              <a:rPr lang="en-IN" sz="2950" i="1" dirty="0">
                <a:solidFill>
                  <a:srgbClr val="0070C0"/>
                </a:solidFill>
                <a:latin typeface="Gill Sans MT" panose="020B0502020104020203" pitchFamily="34" charset="0"/>
              </a:rPr>
              <a:t> comprises a variety of disturbances in </a:t>
            </a:r>
            <a:r>
              <a:rPr lang="en-IN" sz="2950" i="1" dirty="0" smtClean="0">
                <a:solidFill>
                  <a:srgbClr val="0070C0"/>
                </a:solidFill>
                <a:latin typeface="Gill Sans MT" panose="020B0502020104020203" pitchFamily="34" charset="0"/>
              </a:rPr>
              <a:t>movement, including </a:t>
            </a:r>
            <a:r>
              <a:rPr lang="en-IN" sz="2950" i="1" dirty="0">
                <a:solidFill>
                  <a:srgbClr val="0070C0"/>
                </a:solidFill>
                <a:latin typeface="Gill Sans MT" panose="020B0502020104020203" pitchFamily="34" charset="0"/>
              </a:rPr>
              <a:t>slowness, reduced amplitude, fatiguing, and interruptions </a:t>
            </a:r>
            <a:r>
              <a:rPr lang="en-IN" sz="2950" i="1" dirty="0" smtClean="0">
                <a:solidFill>
                  <a:srgbClr val="0070C0"/>
                </a:solidFill>
                <a:latin typeface="Gill Sans MT" panose="020B0502020104020203" pitchFamily="34" charset="0"/>
              </a:rPr>
              <a:t>in ongoing </a:t>
            </a:r>
            <a:r>
              <a:rPr lang="en-IN" sz="2950" i="1" dirty="0">
                <a:solidFill>
                  <a:srgbClr val="0070C0"/>
                </a:solidFill>
                <a:latin typeface="Gill Sans MT" panose="020B0502020104020203" pitchFamily="34" charset="0"/>
              </a:rPr>
              <a:t>movement. </a:t>
            </a:r>
            <a:endParaRPr lang="en-IN" sz="2950" i="1" dirty="0" smtClean="0">
              <a:solidFill>
                <a:srgbClr val="0070C0"/>
              </a:solidFill>
              <a:latin typeface="Gill Sans MT" panose="020B0502020104020203" pitchFamily="34" charset="0"/>
            </a:endParaRPr>
          </a:p>
        </p:txBody>
      </p:sp>
    </p:spTree>
    <p:extLst>
      <p:ext uri="{BB962C8B-B14F-4D97-AF65-F5344CB8AC3E}">
        <p14:creationId xmlns:p14="http://schemas.microsoft.com/office/powerpoint/2010/main" val="767898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1" y="95629"/>
            <a:ext cx="12192000" cy="5539978"/>
          </a:xfrm>
          <a:prstGeom prst="rect">
            <a:avLst/>
          </a:prstGeom>
        </p:spPr>
        <p:txBody>
          <a:bodyPr wrap="square">
            <a:spAutoFit/>
          </a:bodyPr>
          <a:lstStyle/>
          <a:p>
            <a:pPr marL="457200" lvl="0" indent="-457200" algn="just">
              <a:buFont typeface="Wingdings" panose="05000000000000000000" pitchFamily="2" charset="2"/>
              <a:buChar char="Ø"/>
            </a:pPr>
            <a:r>
              <a:rPr lang="en-IN" sz="2950" i="1" dirty="0">
                <a:solidFill>
                  <a:srgbClr val="0070C0"/>
                </a:solidFill>
                <a:latin typeface="Gill Sans MT" panose="020B0502020104020203" pitchFamily="34" charset="0"/>
              </a:rPr>
              <a:t>This disabling aspect of parkinsonism interferes with all voluntary activities and accounts for many of the well-known features of parkinsonism: lack of facial expression with reduced blinking (</a:t>
            </a:r>
            <a:r>
              <a:rPr lang="en-IN" sz="2950" i="1" dirty="0" err="1">
                <a:solidFill>
                  <a:srgbClr val="7030A0"/>
                </a:solidFill>
                <a:latin typeface="Gill Sans MT" panose="020B0502020104020203" pitchFamily="34" charset="0"/>
              </a:rPr>
              <a:t>hypomimia</a:t>
            </a:r>
            <a:r>
              <a:rPr lang="en-IN" sz="2950" i="1" dirty="0">
                <a:solidFill>
                  <a:srgbClr val="7030A0"/>
                </a:solidFill>
                <a:latin typeface="Gill Sans MT" panose="020B0502020104020203" pitchFamily="34" charset="0"/>
              </a:rPr>
              <a:t> </a:t>
            </a:r>
            <a:r>
              <a:rPr lang="en-IN" sz="2950" i="1" dirty="0" smtClean="0">
                <a:solidFill>
                  <a:srgbClr val="7030A0"/>
                </a:solidFill>
                <a:latin typeface="Gill Sans MT" panose="020B0502020104020203" pitchFamily="34" charset="0"/>
              </a:rPr>
              <a:t>or masked </a:t>
            </a:r>
            <a:r>
              <a:rPr lang="en-IN" sz="2950" i="1" dirty="0" err="1">
                <a:solidFill>
                  <a:srgbClr val="7030A0"/>
                </a:solidFill>
                <a:latin typeface="Gill Sans MT" panose="020B0502020104020203" pitchFamily="34" charset="0"/>
              </a:rPr>
              <a:t>facies</a:t>
            </a:r>
            <a:r>
              <a:rPr lang="en-IN" sz="2950" i="1" dirty="0">
                <a:solidFill>
                  <a:srgbClr val="7030A0"/>
                </a:solidFill>
                <a:latin typeface="Gill Sans MT" panose="020B0502020104020203" pitchFamily="34" charset="0"/>
              </a:rPr>
              <a:t>—the “reptilian stare”</a:t>
            </a:r>
            <a:r>
              <a:rPr lang="en-IN" sz="2950" i="1" dirty="0">
                <a:solidFill>
                  <a:srgbClr val="0070C0"/>
                </a:solidFill>
                <a:latin typeface="Gill Sans MT" panose="020B0502020104020203" pitchFamily="34" charset="0"/>
              </a:rPr>
              <a:t>), soft monotonous speech (</a:t>
            </a:r>
            <a:r>
              <a:rPr lang="en-IN" sz="2950" i="1" dirty="0" err="1">
                <a:solidFill>
                  <a:srgbClr val="7030A0"/>
                </a:solidFill>
                <a:latin typeface="Gill Sans MT" panose="020B0502020104020203" pitchFamily="34" charset="0"/>
              </a:rPr>
              <a:t>hypophonia</a:t>
            </a:r>
            <a:r>
              <a:rPr lang="en-IN" sz="2950" i="1" dirty="0" smtClean="0">
                <a:solidFill>
                  <a:srgbClr val="0070C0"/>
                </a:solidFill>
                <a:latin typeface="Gill Sans MT" panose="020B0502020104020203" pitchFamily="34" charset="0"/>
              </a:rPr>
              <a:t>), impaired </a:t>
            </a:r>
            <a:r>
              <a:rPr lang="en-IN" sz="2950" i="1" dirty="0">
                <a:solidFill>
                  <a:srgbClr val="0070C0"/>
                </a:solidFill>
                <a:latin typeface="Gill Sans MT" panose="020B0502020104020203" pitchFamily="34" charset="0"/>
              </a:rPr>
              <a:t>swallowing resulting in drooling (</a:t>
            </a:r>
            <a:r>
              <a:rPr lang="en-IN" sz="2950" i="1" dirty="0" err="1">
                <a:solidFill>
                  <a:srgbClr val="7030A0"/>
                </a:solidFill>
                <a:latin typeface="Gill Sans MT" panose="020B0502020104020203" pitchFamily="34" charset="0"/>
              </a:rPr>
              <a:t>sialorrhea</a:t>
            </a:r>
            <a:r>
              <a:rPr lang="en-IN" sz="2950" i="1" dirty="0">
                <a:solidFill>
                  <a:srgbClr val="0070C0"/>
                </a:solidFill>
                <a:latin typeface="Gill Sans MT" panose="020B0502020104020203" pitchFamily="34" charset="0"/>
              </a:rPr>
              <a:t>), small </a:t>
            </a:r>
            <a:r>
              <a:rPr lang="en-IN" sz="2950" i="1" dirty="0" smtClean="0">
                <a:solidFill>
                  <a:srgbClr val="0070C0"/>
                </a:solidFill>
                <a:latin typeface="Gill Sans MT" panose="020B0502020104020203" pitchFamily="34" charset="0"/>
              </a:rPr>
              <a:t>handwriting (</a:t>
            </a:r>
            <a:r>
              <a:rPr lang="en-IN" sz="2950" i="1" dirty="0" err="1" smtClean="0">
                <a:solidFill>
                  <a:srgbClr val="7030A0"/>
                </a:solidFill>
                <a:latin typeface="Gill Sans MT" panose="020B0502020104020203" pitchFamily="34" charset="0"/>
              </a:rPr>
              <a:t>micrographia</a:t>
            </a:r>
            <a:r>
              <a:rPr lang="en-IN" sz="2950" i="1" dirty="0">
                <a:solidFill>
                  <a:srgbClr val="0070C0"/>
                </a:solidFill>
                <a:latin typeface="Gill Sans MT" panose="020B0502020104020203" pitchFamily="34" charset="0"/>
              </a:rPr>
              <a:t>), reduced arm swing while walking, shortened stride </a:t>
            </a:r>
            <a:r>
              <a:rPr lang="en-IN" sz="2950" i="1" dirty="0" smtClean="0">
                <a:solidFill>
                  <a:srgbClr val="0070C0"/>
                </a:solidFill>
                <a:latin typeface="Gill Sans MT" panose="020B0502020104020203" pitchFamily="34" charset="0"/>
              </a:rPr>
              <a:t>and shuffling </a:t>
            </a:r>
            <a:r>
              <a:rPr lang="en-IN" sz="2950" i="1" dirty="0">
                <a:solidFill>
                  <a:srgbClr val="0070C0"/>
                </a:solidFill>
                <a:latin typeface="Gill Sans MT" panose="020B0502020104020203" pitchFamily="34" charset="0"/>
              </a:rPr>
              <a:t>gait, difficulty arising from a low chair, and problems turning </a:t>
            </a:r>
            <a:r>
              <a:rPr lang="en-IN" sz="2950" i="1" dirty="0" smtClean="0">
                <a:solidFill>
                  <a:srgbClr val="0070C0"/>
                </a:solidFill>
                <a:latin typeface="Gill Sans MT" panose="020B0502020104020203" pitchFamily="34" charset="0"/>
              </a:rPr>
              <a:t>over in </a:t>
            </a:r>
            <a:r>
              <a:rPr lang="en-IN" sz="2950" i="1" dirty="0">
                <a:solidFill>
                  <a:srgbClr val="0070C0"/>
                </a:solidFill>
                <a:latin typeface="Gill Sans MT" panose="020B0502020104020203" pitchFamily="34" charset="0"/>
              </a:rPr>
              <a:t>bed. </a:t>
            </a:r>
            <a:endParaRPr lang="en-IN" sz="2950" i="1" dirty="0" smtClean="0">
              <a:solidFill>
                <a:srgbClr val="0070C0"/>
              </a:solidFill>
              <a:latin typeface="Gill Sans MT" panose="020B0502020104020203" pitchFamily="34" charset="0"/>
            </a:endParaRPr>
          </a:p>
          <a:p>
            <a:pPr marL="457200" lvl="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Arrest </a:t>
            </a:r>
            <a:r>
              <a:rPr lang="en-IN" sz="2950" i="1" dirty="0">
                <a:solidFill>
                  <a:srgbClr val="0070C0"/>
                </a:solidFill>
                <a:latin typeface="Gill Sans MT" panose="020B0502020104020203" pitchFamily="34" charset="0"/>
              </a:rPr>
              <a:t>in ongoing movement (“</a:t>
            </a:r>
            <a:r>
              <a:rPr lang="en-IN" sz="2950" i="1" dirty="0">
                <a:solidFill>
                  <a:srgbClr val="7030A0"/>
                </a:solidFill>
                <a:latin typeface="Gill Sans MT" panose="020B0502020104020203" pitchFamily="34" charset="0"/>
              </a:rPr>
              <a:t>motor block</a:t>
            </a:r>
            <a:r>
              <a:rPr lang="en-IN" sz="2950" i="1" dirty="0">
                <a:solidFill>
                  <a:srgbClr val="0070C0"/>
                </a:solidFill>
                <a:latin typeface="Gill Sans MT" panose="020B0502020104020203" pitchFamily="34" charset="0"/>
              </a:rPr>
              <a:t>”) can interfere with </a:t>
            </a:r>
            <a:r>
              <a:rPr lang="en-IN" sz="2950" i="1" dirty="0" smtClean="0">
                <a:solidFill>
                  <a:srgbClr val="0070C0"/>
                </a:solidFill>
                <a:latin typeface="Gill Sans MT" panose="020B0502020104020203" pitchFamily="34" charset="0"/>
              </a:rPr>
              <a:t>a variety </a:t>
            </a:r>
            <a:r>
              <a:rPr lang="en-IN" sz="2950" i="1" dirty="0">
                <a:solidFill>
                  <a:srgbClr val="0070C0"/>
                </a:solidFill>
                <a:latin typeface="Gill Sans MT" panose="020B0502020104020203" pitchFamily="34" charset="0"/>
              </a:rPr>
              <a:t>of activities, but it is best appreciated as freezing of </a:t>
            </a:r>
            <a:r>
              <a:rPr lang="en-IN" sz="2950" i="1" dirty="0" smtClean="0">
                <a:solidFill>
                  <a:srgbClr val="0070C0"/>
                </a:solidFill>
                <a:latin typeface="Gill Sans MT" panose="020B0502020104020203" pitchFamily="34" charset="0"/>
              </a:rPr>
              <a:t>gait .</a:t>
            </a:r>
            <a:endParaRPr lang="en-IN" sz="2950" i="1" dirty="0">
              <a:solidFill>
                <a:srgbClr val="0070C0"/>
              </a:solidFill>
              <a:latin typeface="Gill Sans MT" panose="020B0502020104020203" pitchFamily="34" charset="0"/>
            </a:endParaRPr>
          </a:p>
          <a:p>
            <a:pPr marL="457200" lvl="0" indent="-457200" algn="just">
              <a:buFont typeface="Wingdings" panose="05000000000000000000" pitchFamily="2" charset="2"/>
              <a:buChar char="Ø"/>
            </a:pPr>
            <a:r>
              <a:rPr lang="en-IN" sz="2950" i="1" dirty="0" err="1">
                <a:solidFill>
                  <a:srgbClr val="0070C0"/>
                </a:solidFill>
                <a:latin typeface="Gill Sans MT" panose="020B0502020104020203" pitchFamily="34" charset="0"/>
              </a:rPr>
              <a:t>Bradykinesia</a:t>
            </a:r>
            <a:r>
              <a:rPr lang="en-IN" sz="2950" i="1" dirty="0">
                <a:solidFill>
                  <a:srgbClr val="0070C0"/>
                </a:solidFill>
                <a:latin typeface="Gill Sans MT" panose="020B0502020104020203" pitchFamily="34" charset="0"/>
              </a:rPr>
              <a:t> is evident on inspection and elicited by testing rapid </a:t>
            </a:r>
            <a:r>
              <a:rPr lang="en-IN" sz="2950" i="1" dirty="0" smtClean="0">
                <a:solidFill>
                  <a:srgbClr val="0070C0"/>
                </a:solidFill>
                <a:latin typeface="Gill Sans MT" panose="020B0502020104020203" pitchFamily="34" charset="0"/>
              </a:rPr>
              <a:t>repetitive and </a:t>
            </a:r>
            <a:r>
              <a:rPr lang="en-IN" sz="2950" i="1" dirty="0">
                <a:solidFill>
                  <a:srgbClr val="0070C0"/>
                </a:solidFill>
                <a:latin typeface="Gill Sans MT" panose="020B0502020104020203" pitchFamily="34" charset="0"/>
              </a:rPr>
              <a:t>alternating movements: finger tapping, opening and closing the fist, </a:t>
            </a:r>
            <a:r>
              <a:rPr lang="en-IN" sz="2950" i="1" dirty="0" smtClean="0">
                <a:solidFill>
                  <a:srgbClr val="0070C0"/>
                </a:solidFill>
                <a:latin typeface="Gill Sans MT" panose="020B0502020104020203" pitchFamily="34" charset="0"/>
              </a:rPr>
              <a:t>pronating and </a:t>
            </a:r>
            <a:r>
              <a:rPr lang="en-IN" sz="2950" i="1" dirty="0">
                <a:solidFill>
                  <a:srgbClr val="0070C0"/>
                </a:solidFill>
                <a:latin typeface="Gill Sans MT" panose="020B0502020104020203" pitchFamily="34" charset="0"/>
              </a:rPr>
              <a:t>supinating the wrist, and toe and heel tapping.</a:t>
            </a:r>
          </a:p>
        </p:txBody>
      </p:sp>
    </p:spTree>
    <p:extLst>
      <p:ext uri="{BB962C8B-B14F-4D97-AF65-F5344CB8AC3E}">
        <p14:creationId xmlns:p14="http://schemas.microsoft.com/office/powerpoint/2010/main" val="427446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4282775" cy="553998"/>
          </a:xfrm>
          <a:prstGeom prst="rect">
            <a:avLst/>
          </a:prstGeom>
        </p:spPr>
        <p:txBody>
          <a:bodyPr wrap="none">
            <a:spAutoFit/>
          </a:bodyPr>
          <a:lstStyle/>
          <a:p>
            <a:r>
              <a:rPr lang="en-IN" sz="3000" b="1" i="0" u="sng" dirty="0" smtClean="0">
                <a:solidFill>
                  <a:srgbClr val="00B050"/>
                </a:solidFill>
                <a:effectLst/>
                <a:latin typeface="Gill Sans MT" panose="020B0502020104020203" pitchFamily="34" charset="0"/>
              </a:rPr>
              <a:t>CLINICAL ANATOMY</a:t>
            </a:r>
            <a:endParaRPr lang="en-IN" sz="3000" b="1" u="sng" dirty="0">
              <a:solidFill>
                <a:srgbClr val="00B050"/>
              </a:solidFill>
              <a:latin typeface="Gill Sans MT" panose="020B0502020104020203" pitchFamily="34" charset="0"/>
            </a:endParaRPr>
          </a:p>
        </p:txBody>
      </p:sp>
      <p:sp>
        <p:nvSpPr>
          <p:cNvPr id="3" name="Rectangle 2"/>
          <p:cNvSpPr/>
          <p:nvPr/>
        </p:nvSpPr>
        <p:spPr>
          <a:xfrm>
            <a:off x="0" y="553998"/>
            <a:ext cx="12192000" cy="6124754"/>
          </a:xfrm>
          <a:prstGeom prst="rect">
            <a:avLst/>
          </a:prstGeom>
        </p:spPr>
        <p:txBody>
          <a:bodyPr wrap="square">
            <a:spAutoFit/>
          </a:bodyPr>
          <a:lstStyle/>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PD is considered predominantly a disorder of the basal ganglia.</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basal ganglia are a group of nuclei situated deep and centrally at the base of the forebrain. Have robust connections with the cerebral cortex and thalamus in addition to other areas of the brain.  Their vast system of communication allows them involvement with a variety of functions, including automatic and voluntary motor control, procedural learning relating to routine behaviours and emotional functions. The association with other cortical areas ensures smoothly orchestrated movement control and motor behaviour. </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striatum, composed of the caudate and putamen, is the largest nuclear complex of the basal ganglia. The striatum receives excitatory input from several areas of the cerebral cortex, as well as inhibitory and excitatory input from the dopaminergic cells of the </a:t>
            </a:r>
            <a:r>
              <a:rPr lang="en-IN" sz="2800" dirty="0" err="1" smtClean="0">
                <a:solidFill>
                  <a:srgbClr val="0070C0"/>
                </a:solidFill>
                <a:latin typeface="Gill Sans MT" panose="020B0502020104020203" pitchFamily="34" charset="0"/>
              </a:rPr>
              <a:t>substantia</a:t>
            </a:r>
            <a:r>
              <a:rPr lang="en-IN" sz="2800" dirty="0" smtClean="0">
                <a:solidFill>
                  <a:srgbClr val="0070C0"/>
                </a:solidFill>
                <a:latin typeface="Gill Sans MT" panose="020B0502020104020203" pitchFamily="34" charset="0"/>
              </a:rPr>
              <a:t> </a:t>
            </a:r>
            <a:r>
              <a:rPr lang="en-IN" sz="2800" dirty="0" err="1" smtClean="0">
                <a:solidFill>
                  <a:srgbClr val="0070C0"/>
                </a:solidFill>
                <a:latin typeface="Gill Sans MT" panose="020B0502020104020203" pitchFamily="34" charset="0"/>
              </a:rPr>
              <a:t>nigra</a:t>
            </a:r>
            <a:r>
              <a:rPr lang="en-IN" sz="2800" dirty="0" smtClean="0">
                <a:solidFill>
                  <a:srgbClr val="0070C0"/>
                </a:solidFill>
                <a:latin typeface="Gill Sans MT" panose="020B0502020104020203" pitchFamily="34" charset="0"/>
              </a:rPr>
              <a:t> pars </a:t>
            </a:r>
            <a:r>
              <a:rPr lang="en-IN" sz="2800" dirty="0" err="1" smtClean="0">
                <a:solidFill>
                  <a:srgbClr val="0070C0"/>
                </a:solidFill>
                <a:latin typeface="Gill Sans MT" panose="020B0502020104020203" pitchFamily="34" charset="0"/>
              </a:rPr>
              <a:t>compacta</a:t>
            </a:r>
            <a:r>
              <a:rPr lang="en-IN" sz="2800" dirty="0" smtClean="0">
                <a:solidFill>
                  <a:srgbClr val="0070C0"/>
                </a:solidFill>
                <a:latin typeface="Gill Sans MT" panose="020B0502020104020203" pitchFamily="34" charset="0"/>
              </a:rPr>
              <a:t> (</a:t>
            </a:r>
            <a:r>
              <a:rPr lang="en-IN" sz="2800" dirty="0" err="1" smtClean="0">
                <a:solidFill>
                  <a:srgbClr val="0070C0"/>
                </a:solidFill>
                <a:latin typeface="Gill Sans MT" panose="020B0502020104020203" pitchFamily="34" charset="0"/>
              </a:rPr>
              <a:t>SNc</a:t>
            </a:r>
            <a:r>
              <a:rPr lang="en-IN" sz="2800" dirty="0" smtClean="0">
                <a:solidFill>
                  <a:srgbClr val="0070C0"/>
                </a:solidFill>
                <a:latin typeface="Gill Sans MT" panose="020B0502020104020203" pitchFamily="34" charset="0"/>
              </a:rPr>
              <a:t>). </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These cortical and </a:t>
            </a:r>
            <a:r>
              <a:rPr lang="en-IN" sz="2800" dirty="0" err="1" smtClean="0">
                <a:solidFill>
                  <a:srgbClr val="002060"/>
                </a:solidFill>
                <a:latin typeface="Gill Sans MT" panose="020B0502020104020203" pitchFamily="34" charset="0"/>
              </a:rPr>
              <a:t>nigral</a:t>
            </a:r>
            <a:r>
              <a:rPr lang="en-IN" sz="2800" dirty="0" smtClean="0">
                <a:solidFill>
                  <a:srgbClr val="002060"/>
                </a:solidFill>
                <a:latin typeface="Gill Sans MT" panose="020B0502020104020203" pitchFamily="34" charset="0"/>
              </a:rPr>
              <a:t> inputs are received by the spiny projection neurons, which are of 2 types:</a:t>
            </a:r>
            <a:endParaRPr lang="en-IN" sz="2800"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26166295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3724096"/>
          </a:xfrm>
          <a:prstGeom prst="rect">
            <a:avLst/>
          </a:prstGeom>
        </p:spPr>
        <p:txBody>
          <a:bodyPr wrap="square">
            <a:spAutoFit/>
          </a:bodyPr>
          <a:lstStyle/>
          <a:p>
            <a:r>
              <a:rPr lang="en-IN" sz="2950" b="1" i="1" dirty="0">
                <a:solidFill>
                  <a:srgbClr val="C00000"/>
                </a:solidFill>
                <a:latin typeface="Gill Sans MT" panose="020B0502020104020203" pitchFamily="34" charset="0"/>
              </a:rPr>
              <a:t>Postural Disturbances</a:t>
            </a:r>
          </a:p>
          <a:p>
            <a:pPr marL="457200" indent="-457200" algn="just">
              <a:buFont typeface="Wingdings" panose="05000000000000000000" pitchFamily="2" charset="2"/>
              <a:buChar char="Ø"/>
            </a:pPr>
            <a:r>
              <a:rPr lang="en-IN" sz="2950" i="1" dirty="0">
                <a:solidFill>
                  <a:srgbClr val="0070C0"/>
                </a:solidFill>
                <a:latin typeface="Gill Sans MT" panose="020B0502020104020203" pitchFamily="34" charset="0"/>
              </a:rPr>
              <a:t>Postural disturbances include a flexed posture in the limbs and </a:t>
            </a:r>
            <a:r>
              <a:rPr lang="en-IN" sz="2950" i="1" dirty="0" smtClean="0">
                <a:solidFill>
                  <a:srgbClr val="0070C0"/>
                </a:solidFill>
                <a:latin typeface="Gill Sans MT" panose="020B0502020104020203" pitchFamily="34" charset="0"/>
              </a:rPr>
              <a:t>trunk (</a:t>
            </a:r>
            <a:r>
              <a:rPr lang="en-IN" sz="2950" i="1" dirty="0" smtClean="0">
                <a:solidFill>
                  <a:srgbClr val="7030A0"/>
                </a:solidFill>
                <a:latin typeface="Gill Sans MT" panose="020B0502020104020203" pitchFamily="34" charset="0"/>
              </a:rPr>
              <a:t>stooped</a:t>
            </a:r>
            <a:r>
              <a:rPr lang="en-IN" sz="2950" i="1" dirty="0">
                <a:solidFill>
                  <a:srgbClr val="7030A0"/>
                </a:solidFill>
                <a:latin typeface="Gill Sans MT" panose="020B0502020104020203" pitchFamily="34" charset="0"/>
              </a:rPr>
              <a:t>, simian posture</a:t>
            </a:r>
            <a:r>
              <a:rPr lang="en-IN" sz="2950" i="1" dirty="0">
                <a:solidFill>
                  <a:srgbClr val="0070C0"/>
                </a:solidFill>
                <a:latin typeface="Gill Sans MT" panose="020B0502020104020203" pitchFamily="34" charset="0"/>
              </a:rPr>
              <a:t>) as well as postural instability resulting in </a:t>
            </a:r>
            <a:r>
              <a:rPr lang="en-IN" sz="2950" i="1" dirty="0" smtClean="0">
                <a:solidFill>
                  <a:srgbClr val="0070C0"/>
                </a:solidFill>
                <a:latin typeface="Gill Sans MT" panose="020B0502020104020203" pitchFamily="34" charset="0"/>
              </a:rPr>
              <a:t>imbalance and </a:t>
            </a:r>
            <a:r>
              <a:rPr lang="en-IN" sz="2950" i="1" dirty="0">
                <a:solidFill>
                  <a:srgbClr val="0070C0"/>
                </a:solidFill>
                <a:latin typeface="Gill Sans MT" panose="020B0502020104020203" pitchFamily="34" charset="0"/>
              </a:rPr>
              <a:t>falls. </a:t>
            </a:r>
            <a:endParaRPr lang="en-IN" sz="2950" i="1" dirty="0" smtClean="0">
              <a:solidFill>
                <a:srgbClr val="0070C0"/>
              </a:solidFill>
              <a:latin typeface="Gill Sans MT" panose="020B0502020104020203" pitchFamily="34" charset="0"/>
            </a:endParaRPr>
          </a:p>
          <a:p>
            <a:pPr marL="45720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Patients </a:t>
            </a:r>
            <a:r>
              <a:rPr lang="en-IN" sz="2950" i="1" dirty="0">
                <a:solidFill>
                  <a:srgbClr val="0070C0"/>
                </a:solidFill>
                <a:latin typeface="Gill Sans MT" panose="020B0502020104020203" pitchFamily="34" charset="0"/>
              </a:rPr>
              <a:t>may complain of being unable to stop themselves </a:t>
            </a:r>
            <a:r>
              <a:rPr lang="en-IN" sz="2950" i="1" dirty="0" smtClean="0">
                <a:solidFill>
                  <a:srgbClr val="0070C0"/>
                </a:solidFill>
                <a:latin typeface="Gill Sans MT" panose="020B0502020104020203" pitchFamily="34" charset="0"/>
              </a:rPr>
              <a:t>from going </a:t>
            </a:r>
            <a:r>
              <a:rPr lang="en-IN" sz="2950" i="1" dirty="0">
                <a:solidFill>
                  <a:srgbClr val="0070C0"/>
                </a:solidFill>
                <a:latin typeface="Gill Sans MT" panose="020B0502020104020203" pitchFamily="34" charset="0"/>
              </a:rPr>
              <a:t>forward (propulsion) or backward (</a:t>
            </a:r>
            <a:r>
              <a:rPr lang="en-IN" sz="2950" i="1" dirty="0" err="1">
                <a:solidFill>
                  <a:srgbClr val="0070C0"/>
                </a:solidFill>
                <a:latin typeface="Gill Sans MT" panose="020B0502020104020203" pitchFamily="34" charset="0"/>
              </a:rPr>
              <a:t>retropulsion</a:t>
            </a:r>
            <a:r>
              <a:rPr lang="en-IN" sz="2950" i="1" dirty="0">
                <a:solidFill>
                  <a:srgbClr val="0070C0"/>
                </a:solidFill>
                <a:latin typeface="Gill Sans MT" panose="020B0502020104020203" pitchFamily="34" charset="0"/>
              </a:rPr>
              <a:t>). </a:t>
            </a:r>
            <a:endParaRPr lang="en-IN" sz="2950" i="1" dirty="0" smtClean="0">
              <a:solidFill>
                <a:srgbClr val="0070C0"/>
              </a:solidFill>
              <a:latin typeface="Gill Sans MT" panose="020B0502020104020203" pitchFamily="34" charset="0"/>
            </a:endParaRPr>
          </a:p>
          <a:p>
            <a:pPr marL="457200" indent="-457200" algn="just">
              <a:buFont typeface="Wingdings" panose="05000000000000000000" pitchFamily="2" charset="2"/>
              <a:buChar char="Ø"/>
            </a:pPr>
            <a:r>
              <a:rPr lang="en-IN" sz="2950" i="1" dirty="0" smtClean="0">
                <a:solidFill>
                  <a:srgbClr val="0070C0"/>
                </a:solidFill>
                <a:latin typeface="Gill Sans MT" panose="020B0502020104020203" pitchFamily="34" charset="0"/>
              </a:rPr>
              <a:t>Clinical assessment of </a:t>
            </a:r>
            <a:r>
              <a:rPr lang="en-IN" sz="2950" i="1" dirty="0">
                <a:solidFill>
                  <a:srgbClr val="0070C0"/>
                </a:solidFill>
                <a:latin typeface="Gill Sans MT" panose="020B0502020104020203" pitchFamily="34" charset="0"/>
              </a:rPr>
              <a:t>postural instability includes the </a:t>
            </a:r>
            <a:r>
              <a:rPr lang="en-IN" sz="2950" i="1" dirty="0" smtClean="0">
                <a:solidFill>
                  <a:srgbClr val="0070C0"/>
                </a:solidFill>
                <a:latin typeface="Gill Sans MT" panose="020B0502020104020203" pitchFamily="34" charset="0"/>
              </a:rPr>
              <a:t>“</a:t>
            </a:r>
            <a:r>
              <a:rPr lang="en-IN" sz="2950" i="1" dirty="0" smtClean="0">
                <a:solidFill>
                  <a:srgbClr val="7030A0"/>
                </a:solidFill>
                <a:latin typeface="Gill Sans MT" panose="020B0502020104020203" pitchFamily="34" charset="0"/>
              </a:rPr>
              <a:t>PULL TEST</a:t>
            </a:r>
            <a:r>
              <a:rPr lang="en-IN" sz="2950" i="1" dirty="0" smtClean="0">
                <a:solidFill>
                  <a:srgbClr val="0070C0"/>
                </a:solidFill>
                <a:latin typeface="Gill Sans MT" panose="020B0502020104020203" pitchFamily="34" charset="0"/>
              </a:rPr>
              <a:t>,” </a:t>
            </a:r>
            <a:r>
              <a:rPr lang="en-IN" sz="2950" i="1" dirty="0">
                <a:solidFill>
                  <a:srgbClr val="0070C0"/>
                </a:solidFill>
                <a:latin typeface="Gill Sans MT" panose="020B0502020104020203" pitchFamily="34" charset="0"/>
              </a:rPr>
              <a:t>in which the examiner </a:t>
            </a:r>
            <a:r>
              <a:rPr lang="en-IN" sz="2950" i="1" dirty="0" smtClean="0">
                <a:solidFill>
                  <a:srgbClr val="0070C0"/>
                </a:solidFill>
                <a:latin typeface="Gill Sans MT" panose="020B0502020104020203" pitchFamily="34" charset="0"/>
              </a:rPr>
              <a:t>abruptly pulls </a:t>
            </a:r>
            <a:r>
              <a:rPr lang="en-IN" sz="2950" i="1" dirty="0">
                <a:solidFill>
                  <a:srgbClr val="0070C0"/>
                </a:solidFill>
                <a:latin typeface="Gill Sans MT" panose="020B0502020104020203" pitchFamily="34" charset="0"/>
              </a:rPr>
              <a:t>the patient off balance while being ready to catch the patient in the </a:t>
            </a:r>
            <a:r>
              <a:rPr lang="en-IN" sz="2950" i="1" dirty="0" smtClean="0">
                <a:solidFill>
                  <a:srgbClr val="0070C0"/>
                </a:solidFill>
                <a:latin typeface="Gill Sans MT" panose="020B0502020104020203" pitchFamily="34" charset="0"/>
              </a:rPr>
              <a:t>event of </a:t>
            </a:r>
            <a:r>
              <a:rPr lang="en-IN" sz="2950" i="1" dirty="0">
                <a:solidFill>
                  <a:srgbClr val="0070C0"/>
                </a:solidFill>
                <a:latin typeface="Gill Sans MT" panose="020B0502020104020203" pitchFamily="34" charset="0"/>
              </a:rPr>
              <a:t>a fall.</a:t>
            </a:r>
          </a:p>
        </p:txBody>
      </p:sp>
      <p:sp>
        <p:nvSpPr>
          <p:cNvPr id="3" name="Rectangle 2"/>
          <p:cNvSpPr/>
          <p:nvPr/>
        </p:nvSpPr>
        <p:spPr>
          <a:xfrm>
            <a:off x="0" y="4005330"/>
            <a:ext cx="12192000" cy="2677656"/>
          </a:xfrm>
          <a:prstGeom prst="rect">
            <a:avLst/>
          </a:prstGeom>
        </p:spPr>
        <p:txBody>
          <a:bodyPr wrap="square">
            <a:spAutoFit/>
          </a:bodyPr>
          <a:lstStyle/>
          <a:p>
            <a:pPr algn="just"/>
            <a:r>
              <a:rPr lang="en-IN" sz="2800" b="1" dirty="0" smtClean="0">
                <a:solidFill>
                  <a:srgbClr val="7030A0"/>
                </a:solidFill>
                <a:latin typeface="Source Sans Pro"/>
              </a:rPr>
              <a:t>PULL TEST- </a:t>
            </a:r>
            <a:r>
              <a:rPr lang="en-IN" sz="2800" dirty="0" smtClean="0">
                <a:solidFill>
                  <a:srgbClr val="7030A0"/>
                </a:solidFill>
                <a:latin typeface="Source Sans Pro"/>
              </a:rPr>
              <a:t>In </a:t>
            </a:r>
            <a:r>
              <a:rPr lang="en-IN" sz="2800" dirty="0">
                <a:solidFill>
                  <a:srgbClr val="7030A0"/>
                </a:solidFill>
                <a:latin typeface="Source Sans Pro"/>
              </a:rPr>
              <a:t>this test the examiner stands behind the patients and by pulling on their shoulder tries to make them fall backwards. If the patients are able to correct their </a:t>
            </a:r>
            <a:r>
              <a:rPr lang="en-IN" sz="2800" dirty="0" err="1">
                <a:solidFill>
                  <a:srgbClr val="7030A0"/>
                </a:solidFill>
                <a:latin typeface="Source Sans Pro"/>
              </a:rPr>
              <a:t>center</a:t>
            </a:r>
            <a:r>
              <a:rPr lang="en-IN" sz="2800" dirty="0">
                <a:solidFill>
                  <a:srgbClr val="7030A0"/>
                </a:solidFill>
                <a:latin typeface="Source Sans Pro"/>
              </a:rPr>
              <a:t> of gravity in just one or two steps, the test is negative for a balance abnormalities. The test is instead considered positive if the patients catch their balance in more than two steps or if they do not stabilize at all and tend to fall to the ground.</a:t>
            </a:r>
            <a:endParaRPr lang="en-IN" sz="2800" dirty="0">
              <a:solidFill>
                <a:srgbClr val="7030A0"/>
              </a:solidFill>
            </a:endParaRPr>
          </a:p>
        </p:txBody>
      </p:sp>
    </p:spTree>
    <p:extLst>
      <p:ext uri="{BB962C8B-B14F-4D97-AF65-F5344CB8AC3E}">
        <p14:creationId xmlns:p14="http://schemas.microsoft.com/office/powerpoint/2010/main" val="1258628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4632037"/>
          </a:xfrm>
          <a:prstGeom prst="rect">
            <a:avLst/>
          </a:prstGeom>
        </p:spPr>
        <p:txBody>
          <a:bodyPr wrap="square">
            <a:spAutoFit/>
          </a:bodyPr>
          <a:lstStyle/>
          <a:p>
            <a:pPr algn="just"/>
            <a:r>
              <a:rPr lang="en-IN" sz="2950" b="1" i="1" dirty="0">
                <a:solidFill>
                  <a:srgbClr val="C00000"/>
                </a:solidFill>
                <a:latin typeface="Gill Sans MT" panose="020B0502020104020203" pitchFamily="34" charset="0"/>
              </a:rPr>
              <a:t>Other Symptoms</a:t>
            </a:r>
          </a:p>
          <a:p>
            <a:pPr algn="just"/>
            <a:r>
              <a:rPr lang="en-IN" sz="2950" i="1" dirty="0">
                <a:solidFill>
                  <a:srgbClr val="002060"/>
                </a:solidFill>
                <a:latin typeface="Gill Sans MT" panose="020B0502020104020203" pitchFamily="34" charset="0"/>
              </a:rPr>
              <a:t>In addition to the motor features of parkinsonism, a variety of </a:t>
            </a:r>
            <a:r>
              <a:rPr lang="en-IN" sz="2950" i="1" dirty="0" smtClean="0">
                <a:solidFill>
                  <a:srgbClr val="002060"/>
                </a:solidFill>
                <a:latin typeface="Gill Sans MT" panose="020B0502020104020203" pitchFamily="34" charset="0"/>
              </a:rPr>
              <a:t>non–motor related features </a:t>
            </a:r>
            <a:r>
              <a:rPr lang="en-IN" sz="2950" i="1" dirty="0">
                <a:solidFill>
                  <a:srgbClr val="002060"/>
                </a:solidFill>
                <a:latin typeface="Gill Sans MT" panose="020B0502020104020203" pitchFamily="34" charset="0"/>
              </a:rPr>
              <a:t>are extremely common. </a:t>
            </a:r>
            <a:endParaRPr lang="en-IN" sz="2950" i="1" dirty="0" smtClean="0">
              <a:solidFill>
                <a:srgbClr val="002060"/>
              </a:solidFill>
              <a:latin typeface="Gill Sans MT" panose="020B0502020104020203" pitchFamily="34" charset="0"/>
            </a:endParaRPr>
          </a:p>
          <a:p>
            <a:pPr algn="just"/>
            <a:r>
              <a:rPr lang="en-IN" sz="2950" i="1" dirty="0" smtClean="0">
                <a:solidFill>
                  <a:srgbClr val="002060"/>
                </a:solidFill>
                <a:latin typeface="Gill Sans MT" panose="020B0502020104020203" pitchFamily="34" charset="0"/>
              </a:rPr>
              <a:t>These </a:t>
            </a:r>
            <a:r>
              <a:rPr lang="en-IN" sz="2950" i="1" dirty="0">
                <a:solidFill>
                  <a:srgbClr val="002060"/>
                </a:solidFill>
                <a:latin typeface="Gill Sans MT" panose="020B0502020104020203" pitchFamily="34" charset="0"/>
              </a:rPr>
              <a:t>include pain and other </a:t>
            </a:r>
            <a:r>
              <a:rPr lang="en-IN" sz="2950" i="1" dirty="0" smtClean="0">
                <a:solidFill>
                  <a:srgbClr val="002060"/>
                </a:solidFill>
                <a:latin typeface="Gill Sans MT" panose="020B0502020104020203" pitchFamily="34" charset="0"/>
              </a:rPr>
              <a:t>sensory disturbances</a:t>
            </a:r>
            <a:r>
              <a:rPr lang="en-IN" sz="2950" i="1" dirty="0">
                <a:solidFill>
                  <a:srgbClr val="002060"/>
                </a:solidFill>
                <a:latin typeface="Gill Sans MT" panose="020B0502020104020203" pitchFamily="34" charset="0"/>
              </a:rPr>
              <a:t>; </a:t>
            </a:r>
            <a:r>
              <a:rPr lang="en-IN" sz="2950" i="1" dirty="0" err="1">
                <a:solidFill>
                  <a:srgbClr val="7030A0"/>
                </a:solidFill>
                <a:latin typeface="Gill Sans MT" panose="020B0502020104020203" pitchFamily="34" charset="0"/>
              </a:rPr>
              <a:t>dysautonomic</a:t>
            </a:r>
            <a:r>
              <a:rPr lang="en-IN" sz="2950" i="1" dirty="0">
                <a:solidFill>
                  <a:srgbClr val="7030A0"/>
                </a:solidFill>
                <a:latin typeface="Gill Sans MT" panose="020B0502020104020203" pitchFamily="34" charset="0"/>
              </a:rPr>
              <a:t> complaints, such as urinary urgency and </a:t>
            </a:r>
            <a:r>
              <a:rPr lang="en-IN" sz="2950" i="1" dirty="0" smtClean="0">
                <a:solidFill>
                  <a:srgbClr val="7030A0"/>
                </a:solidFill>
                <a:latin typeface="Gill Sans MT" panose="020B0502020104020203" pitchFamily="34" charset="0"/>
              </a:rPr>
              <a:t>frequency; orthostatic </a:t>
            </a:r>
            <a:r>
              <a:rPr lang="en-IN" sz="2950" i="1" dirty="0">
                <a:solidFill>
                  <a:srgbClr val="7030A0"/>
                </a:solidFill>
                <a:latin typeface="Gill Sans MT" panose="020B0502020104020203" pitchFamily="34" charset="0"/>
              </a:rPr>
              <a:t>faintness; constipation; male erectile dysfunction; </a:t>
            </a:r>
            <a:r>
              <a:rPr lang="en-IN" sz="2950" i="1" dirty="0" smtClean="0">
                <a:solidFill>
                  <a:srgbClr val="7030A0"/>
                </a:solidFill>
                <a:latin typeface="Gill Sans MT" panose="020B0502020104020203" pitchFamily="34" charset="0"/>
              </a:rPr>
              <a:t>sleep abnormalities</a:t>
            </a:r>
            <a:r>
              <a:rPr lang="en-IN" sz="2950" i="1" dirty="0">
                <a:solidFill>
                  <a:srgbClr val="7030A0"/>
                </a:solidFill>
                <a:latin typeface="Gill Sans MT" panose="020B0502020104020203" pitchFamily="34" charset="0"/>
              </a:rPr>
              <a:t>, including rapid eye movement </a:t>
            </a:r>
            <a:r>
              <a:rPr lang="en-IN" sz="2950" i="1" dirty="0" err="1">
                <a:solidFill>
                  <a:srgbClr val="7030A0"/>
                </a:solidFill>
                <a:latin typeface="Gill Sans MT" panose="020B0502020104020203" pitchFamily="34" charset="0"/>
              </a:rPr>
              <a:t>behavioral</a:t>
            </a:r>
            <a:r>
              <a:rPr lang="en-IN" sz="2950" i="1" dirty="0">
                <a:solidFill>
                  <a:srgbClr val="7030A0"/>
                </a:solidFill>
                <a:latin typeface="Gill Sans MT" panose="020B0502020104020203" pitchFamily="34" charset="0"/>
              </a:rPr>
              <a:t> </a:t>
            </a:r>
            <a:r>
              <a:rPr lang="en-IN" sz="2950" i="1" dirty="0" smtClean="0">
                <a:solidFill>
                  <a:srgbClr val="7030A0"/>
                </a:solidFill>
                <a:latin typeface="Gill Sans MT" panose="020B0502020104020203" pitchFamily="34" charset="0"/>
              </a:rPr>
              <a:t>disorder; anxiety</a:t>
            </a:r>
            <a:r>
              <a:rPr lang="en-IN" sz="2950" i="1" dirty="0">
                <a:solidFill>
                  <a:srgbClr val="7030A0"/>
                </a:solidFill>
                <a:latin typeface="Gill Sans MT" panose="020B0502020104020203" pitchFamily="34" charset="0"/>
              </a:rPr>
              <a:t>; fatigue; depression; and cognitive disturbances, </a:t>
            </a:r>
            <a:r>
              <a:rPr lang="en-IN" sz="2950" i="1" dirty="0" smtClean="0">
                <a:solidFill>
                  <a:srgbClr val="7030A0"/>
                </a:solidFill>
                <a:latin typeface="Gill Sans MT" panose="020B0502020104020203" pitchFamily="34" charset="0"/>
              </a:rPr>
              <a:t>including dementia.</a:t>
            </a:r>
          </a:p>
          <a:p>
            <a:pPr algn="just"/>
            <a:r>
              <a:rPr lang="en-IN" sz="2950" i="1" dirty="0" smtClean="0">
                <a:solidFill>
                  <a:srgbClr val="0081AD"/>
                </a:solidFill>
                <a:latin typeface="Gill Sans MT" panose="020B0502020104020203" pitchFamily="34" charset="0"/>
              </a:rPr>
              <a:t> </a:t>
            </a:r>
            <a:r>
              <a:rPr lang="en-IN" sz="2950" i="1" dirty="0">
                <a:solidFill>
                  <a:srgbClr val="002060"/>
                </a:solidFill>
                <a:latin typeface="Gill Sans MT" panose="020B0502020104020203" pitchFamily="34" charset="0"/>
              </a:rPr>
              <a:t>As the disease progresses, more resistant features develop, </a:t>
            </a:r>
            <a:r>
              <a:rPr lang="en-IN" sz="2950" i="1" dirty="0" smtClean="0">
                <a:solidFill>
                  <a:srgbClr val="002060"/>
                </a:solidFill>
                <a:latin typeface="Gill Sans MT" panose="020B0502020104020203" pitchFamily="34" charset="0"/>
              </a:rPr>
              <a:t>including </a:t>
            </a:r>
            <a:r>
              <a:rPr lang="en-IN" sz="2950" i="1" dirty="0" smtClean="0">
                <a:solidFill>
                  <a:srgbClr val="7030A0"/>
                </a:solidFill>
                <a:latin typeface="Gill Sans MT" panose="020B0502020104020203" pitchFamily="34" charset="0"/>
              </a:rPr>
              <a:t>“axial</a:t>
            </a:r>
            <a:r>
              <a:rPr lang="en-IN" sz="2950" i="1" dirty="0">
                <a:solidFill>
                  <a:srgbClr val="7030A0"/>
                </a:solidFill>
                <a:latin typeface="Gill Sans MT" panose="020B0502020104020203" pitchFamily="34" charset="0"/>
              </a:rPr>
              <a:t>” motor disturbances (speech and swallowing abnormalities, </a:t>
            </a:r>
            <a:r>
              <a:rPr lang="en-IN" sz="2950" i="1" dirty="0" smtClean="0">
                <a:solidFill>
                  <a:srgbClr val="7030A0"/>
                </a:solidFill>
                <a:latin typeface="Gill Sans MT" panose="020B0502020104020203" pitchFamily="34" charset="0"/>
              </a:rPr>
              <a:t>freezing, and </a:t>
            </a:r>
            <a:r>
              <a:rPr lang="en-IN" sz="2950" i="1" dirty="0">
                <a:solidFill>
                  <a:srgbClr val="7030A0"/>
                </a:solidFill>
                <a:latin typeface="Gill Sans MT" panose="020B0502020104020203" pitchFamily="34" charset="0"/>
              </a:rPr>
              <a:t>postural instability) </a:t>
            </a:r>
            <a:r>
              <a:rPr lang="en-IN" sz="2950" i="1" dirty="0">
                <a:solidFill>
                  <a:srgbClr val="002060"/>
                </a:solidFill>
                <a:latin typeface="Gill Sans MT" panose="020B0502020104020203" pitchFamily="34" charset="0"/>
              </a:rPr>
              <a:t>as well as neurobehavioral and </a:t>
            </a:r>
            <a:r>
              <a:rPr lang="en-IN" sz="2950" i="1" dirty="0" smtClean="0">
                <a:solidFill>
                  <a:srgbClr val="002060"/>
                </a:solidFill>
                <a:latin typeface="Gill Sans MT" panose="020B0502020104020203" pitchFamily="34" charset="0"/>
              </a:rPr>
              <a:t>cognitive dysfunction</a:t>
            </a:r>
            <a:r>
              <a:rPr lang="en-IN" sz="2950" i="1" dirty="0">
                <a:solidFill>
                  <a:srgbClr val="000000"/>
                </a:solidFill>
                <a:latin typeface="Gill Sans MT" panose="020B0502020104020203" pitchFamily="34" charset="0"/>
              </a:rPr>
              <a:t>.</a:t>
            </a:r>
            <a:endParaRPr lang="en-IN" sz="2950" i="1" dirty="0">
              <a:latin typeface="Gill Sans MT" panose="020B0502020104020203" pitchFamily="34" charset="0"/>
            </a:endParaRPr>
          </a:p>
        </p:txBody>
      </p:sp>
    </p:spTree>
    <p:extLst>
      <p:ext uri="{BB962C8B-B14F-4D97-AF65-F5344CB8AC3E}">
        <p14:creationId xmlns:p14="http://schemas.microsoft.com/office/powerpoint/2010/main" val="2131699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1164134"/>
            <a:ext cx="12192000" cy="5693866"/>
          </a:xfrm>
          <a:prstGeom prst="rect">
            <a:avLst/>
          </a:prstGeom>
        </p:spPr>
        <p:txBody>
          <a:bodyPr wrap="square">
            <a:spAutoFit/>
          </a:bodyPr>
          <a:lstStyle/>
          <a:p>
            <a:pPr algn="ctr"/>
            <a:r>
              <a:rPr lang="en-IN" sz="2800" b="1" i="1" dirty="0">
                <a:solidFill>
                  <a:srgbClr val="7030A0"/>
                </a:solidFill>
                <a:latin typeface="Gill Sans MT" panose="020B0502020104020203" pitchFamily="34" charset="0"/>
              </a:rPr>
              <a:t>Inspection</a:t>
            </a:r>
          </a:p>
          <a:p>
            <a:r>
              <a:rPr lang="en-IN" sz="2800" i="1" dirty="0" smtClean="0">
                <a:solidFill>
                  <a:srgbClr val="0070C0"/>
                </a:solidFill>
                <a:latin typeface="Gill Sans MT" panose="020B0502020104020203" pitchFamily="34" charset="0"/>
              </a:rPr>
              <a:t>Before </a:t>
            </a:r>
            <a:r>
              <a:rPr lang="en-IN" sz="2800" i="1" dirty="0">
                <a:solidFill>
                  <a:srgbClr val="0070C0"/>
                </a:solidFill>
                <a:latin typeface="Gill Sans MT" panose="020B0502020104020203" pitchFamily="34" charset="0"/>
              </a:rPr>
              <a:t>beginning the interactive part of the physical exam, it is very important to focus on observing the patients while they are giving the history, to notice any motor disturbances present at rest.</a:t>
            </a:r>
          </a:p>
          <a:p>
            <a:r>
              <a:rPr lang="en-IN" sz="2800" i="1" dirty="0">
                <a:solidFill>
                  <a:srgbClr val="0070C0"/>
                </a:solidFill>
                <a:latin typeface="Gill Sans MT" panose="020B0502020104020203" pitchFamily="34" charset="0"/>
              </a:rPr>
              <a:t>In particular we should focus on:</a:t>
            </a:r>
          </a:p>
          <a:p>
            <a:r>
              <a:rPr lang="en-IN" sz="2800" i="1" dirty="0">
                <a:solidFill>
                  <a:srgbClr val="0070C0"/>
                </a:solidFill>
                <a:latin typeface="Gill Sans MT" panose="020B0502020104020203" pitchFamily="34" charset="0"/>
              </a:rPr>
              <a:t>-       Spontaneous movements, generally reduced in PD</a:t>
            </a:r>
          </a:p>
          <a:p>
            <a:r>
              <a:rPr lang="en-IN" sz="2800" i="1" dirty="0">
                <a:solidFill>
                  <a:srgbClr val="0070C0"/>
                </a:solidFill>
                <a:latin typeface="Gill Sans MT" panose="020B0502020104020203" pitchFamily="34" charset="0"/>
              </a:rPr>
              <a:t>-       Hands gestures while talking, usually reduced or absent</a:t>
            </a:r>
          </a:p>
          <a:p>
            <a:r>
              <a:rPr lang="en-IN" sz="2800" i="1" dirty="0">
                <a:solidFill>
                  <a:srgbClr val="0070C0"/>
                </a:solidFill>
                <a:latin typeface="Gill Sans MT" panose="020B0502020104020203" pitchFamily="34" charset="0"/>
              </a:rPr>
              <a:t>-       </a:t>
            </a:r>
            <a:r>
              <a:rPr lang="en-IN" sz="2800" i="1" dirty="0" err="1">
                <a:solidFill>
                  <a:srgbClr val="0070C0"/>
                </a:solidFill>
                <a:latin typeface="Gill Sans MT" panose="020B0502020104020203" pitchFamily="34" charset="0"/>
              </a:rPr>
              <a:t>Eyeblink</a:t>
            </a:r>
            <a:r>
              <a:rPr lang="en-IN" sz="2800" i="1" dirty="0">
                <a:solidFill>
                  <a:srgbClr val="0070C0"/>
                </a:solidFill>
                <a:latin typeface="Gill Sans MT" panose="020B0502020104020203" pitchFamily="34" charset="0"/>
              </a:rPr>
              <a:t>, whose spontaneous rate is reduced</a:t>
            </a:r>
          </a:p>
          <a:p>
            <a:r>
              <a:rPr lang="en-IN" sz="2800" i="1" dirty="0">
                <a:solidFill>
                  <a:srgbClr val="0070C0"/>
                </a:solidFill>
                <a:latin typeface="Gill Sans MT" panose="020B0502020104020203" pitchFamily="34" charset="0"/>
              </a:rPr>
              <a:t>-       Resting tremor, usually affecting one hand only</a:t>
            </a:r>
          </a:p>
          <a:p>
            <a:r>
              <a:rPr lang="en-IN" sz="2800" i="1" dirty="0">
                <a:solidFill>
                  <a:srgbClr val="0070C0"/>
                </a:solidFill>
                <a:latin typeface="Gill Sans MT" panose="020B0502020104020203" pitchFamily="34" charset="0"/>
              </a:rPr>
              <a:t>-       Fidgeting and crossing/uncrossing of the legs, that may indicate dyskinesia, a complication of chronic Levodopa </a:t>
            </a:r>
            <a:r>
              <a:rPr lang="en-IN" sz="2800" i="1" dirty="0" smtClean="0">
                <a:solidFill>
                  <a:srgbClr val="0070C0"/>
                </a:solidFill>
                <a:latin typeface="Gill Sans MT" panose="020B0502020104020203" pitchFamily="34" charset="0"/>
              </a:rPr>
              <a:t>therapy. </a:t>
            </a:r>
          </a:p>
          <a:p>
            <a:r>
              <a:rPr lang="en-IN" sz="2800" i="1" dirty="0" smtClean="0">
                <a:solidFill>
                  <a:srgbClr val="0070C0"/>
                </a:solidFill>
                <a:latin typeface="Gill Sans MT" panose="020B0502020104020203" pitchFamily="34" charset="0"/>
              </a:rPr>
              <a:t>It </a:t>
            </a:r>
            <a:r>
              <a:rPr lang="en-IN" sz="2800" i="1" dirty="0">
                <a:solidFill>
                  <a:srgbClr val="0070C0"/>
                </a:solidFill>
                <a:latin typeface="Gill Sans MT" panose="020B0502020104020203" pitchFamily="34" charset="0"/>
              </a:rPr>
              <a:t>is important to remember that the inspection starts as soon as the patient walks in to the room.</a:t>
            </a:r>
            <a:endParaRPr lang="en-IN" sz="2800" b="0" i="1" dirty="0">
              <a:solidFill>
                <a:srgbClr val="0070C0"/>
              </a:solidFill>
              <a:effectLst/>
              <a:latin typeface="Gill Sans MT" panose="020B0502020104020203" pitchFamily="34" charset="0"/>
            </a:endParaRPr>
          </a:p>
        </p:txBody>
      </p:sp>
      <p:sp>
        <p:nvSpPr>
          <p:cNvPr id="3" name="Rectangle 2"/>
          <p:cNvSpPr/>
          <p:nvPr/>
        </p:nvSpPr>
        <p:spPr>
          <a:xfrm>
            <a:off x="3139936" y="0"/>
            <a:ext cx="5912132" cy="523220"/>
          </a:xfrm>
          <a:prstGeom prst="rect">
            <a:avLst/>
          </a:prstGeom>
        </p:spPr>
        <p:txBody>
          <a:bodyPr wrap="none">
            <a:spAutoFit/>
          </a:bodyPr>
          <a:lstStyle/>
          <a:p>
            <a:pPr lvl="0" algn="ctr"/>
            <a:r>
              <a:rPr lang="en-IN" sz="2800" b="1" i="1" dirty="0">
                <a:solidFill>
                  <a:srgbClr val="C00000"/>
                </a:solidFill>
                <a:latin typeface="Source Sans Pro"/>
              </a:rPr>
              <a:t>Parkinson’s Disease </a:t>
            </a:r>
            <a:r>
              <a:rPr lang="en-IN" sz="2800" b="1" i="1" dirty="0" smtClean="0">
                <a:solidFill>
                  <a:srgbClr val="C00000"/>
                </a:solidFill>
                <a:latin typeface="Source Sans Pro"/>
              </a:rPr>
              <a:t>Examination</a:t>
            </a:r>
            <a:endParaRPr lang="en-IN" sz="2800" b="1" i="1" dirty="0">
              <a:solidFill>
                <a:srgbClr val="C00000"/>
              </a:solidFill>
              <a:latin typeface="Source Sans Pro"/>
            </a:endParaRPr>
          </a:p>
        </p:txBody>
      </p:sp>
      <p:sp>
        <p:nvSpPr>
          <p:cNvPr id="4" name="Rectangle 3"/>
          <p:cNvSpPr/>
          <p:nvPr/>
        </p:nvSpPr>
        <p:spPr>
          <a:xfrm>
            <a:off x="0" y="620213"/>
            <a:ext cx="10483403" cy="546303"/>
          </a:xfrm>
          <a:prstGeom prst="rect">
            <a:avLst/>
          </a:prstGeom>
        </p:spPr>
        <p:txBody>
          <a:bodyPr wrap="square">
            <a:spAutoFit/>
          </a:bodyPr>
          <a:lstStyle/>
          <a:p>
            <a:r>
              <a:rPr lang="en-IN" sz="2950" i="1" dirty="0">
                <a:solidFill>
                  <a:srgbClr val="0070C0"/>
                </a:solidFill>
                <a:latin typeface="Gill Sans MT" panose="020B0502020104020203" pitchFamily="34" charset="0"/>
              </a:rPr>
              <a:t>MDS-Unified Parkinson's Disease Rating Scale (MDS-UPDRS</a:t>
            </a:r>
            <a:r>
              <a:rPr lang="en-IN" sz="2950" dirty="0">
                <a:solidFill>
                  <a:srgbClr val="0070C0"/>
                </a:solidFill>
                <a:latin typeface="Gill Sans MT" panose="020B0502020104020203" pitchFamily="34" charset="0"/>
              </a:rPr>
              <a:t>)</a:t>
            </a:r>
            <a:endParaRPr lang="en-IN" sz="2950" b="0" i="0" dirty="0">
              <a:solidFill>
                <a:srgbClr val="0070C0"/>
              </a:solidFill>
              <a:effectLst/>
              <a:latin typeface="Gill Sans MT" panose="020B0502020104020203" pitchFamily="34" charset="0"/>
            </a:endParaRPr>
          </a:p>
        </p:txBody>
      </p:sp>
    </p:spTree>
    <p:extLst>
      <p:ext uri="{BB962C8B-B14F-4D97-AF65-F5344CB8AC3E}">
        <p14:creationId xmlns:p14="http://schemas.microsoft.com/office/powerpoint/2010/main" val="3585282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2246769"/>
          </a:xfrm>
          <a:prstGeom prst="rect">
            <a:avLst/>
          </a:prstGeom>
        </p:spPr>
        <p:txBody>
          <a:bodyPr wrap="square">
            <a:spAutoFit/>
          </a:bodyPr>
          <a:lstStyle/>
          <a:p>
            <a:r>
              <a:rPr lang="en-IN" sz="2800" b="1" dirty="0">
                <a:solidFill>
                  <a:srgbClr val="7030A0"/>
                </a:solidFill>
                <a:latin typeface="Gill Sans MT" panose="020B0502020104020203" pitchFamily="34" charset="0"/>
              </a:rPr>
              <a:t>Finger tapping</a:t>
            </a:r>
            <a:endParaRPr lang="en-IN" sz="2800" dirty="0">
              <a:solidFill>
                <a:srgbClr val="7030A0"/>
              </a:solidFill>
              <a:latin typeface="Gill Sans MT" panose="020B0502020104020203" pitchFamily="34" charset="0"/>
            </a:endParaRPr>
          </a:p>
          <a:p>
            <a:pPr marL="457200" indent="-457200" algn="just">
              <a:buFont typeface="Wingdings" panose="05000000000000000000" pitchFamily="2" charset="2"/>
              <a:buChar char="Ø"/>
            </a:pPr>
            <a:r>
              <a:rPr lang="en-IN" sz="2800" i="1" dirty="0">
                <a:solidFill>
                  <a:srgbClr val="002060"/>
                </a:solidFill>
                <a:latin typeface="Gill Sans MT" panose="020B0502020104020203" pitchFamily="34" charset="0"/>
              </a:rPr>
              <a:t>In finger tapping the patient is instructed to tap the index finger on the thumb as fast possible and as big as possible. This means that the patient should try to separate the two fingers as much as possible before tapping them. Make sure to test both the right and the left side.</a:t>
            </a:r>
            <a:endParaRPr lang="en-IN" sz="2800" b="0" i="1" dirty="0">
              <a:solidFill>
                <a:srgbClr val="002060"/>
              </a:solidFill>
              <a:effectLst/>
              <a:latin typeface="Gill Sans MT" panose="020B0502020104020203" pitchFamily="34" charset="0"/>
            </a:endParaRPr>
          </a:p>
        </p:txBody>
      </p:sp>
      <p:sp>
        <p:nvSpPr>
          <p:cNvPr id="3" name="Rectangle 2"/>
          <p:cNvSpPr/>
          <p:nvPr/>
        </p:nvSpPr>
        <p:spPr>
          <a:xfrm>
            <a:off x="0" y="2246769"/>
            <a:ext cx="12192000" cy="2246769"/>
          </a:xfrm>
          <a:prstGeom prst="rect">
            <a:avLst/>
          </a:prstGeom>
        </p:spPr>
        <p:txBody>
          <a:bodyPr wrap="square">
            <a:spAutoFit/>
          </a:bodyPr>
          <a:lstStyle/>
          <a:p>
            <a:r>
              <a:rPr lang="en-IN" sz="2800" b="1" dirty="0">
                <a:solidFill>
                  <a:srgbClr val="7030A0"/>
                </a:solidFill>
                <a:latin typeface="Source Sans Pro"/>
              </a:rPr>
              <a:t>Fist Open Close</a:t>
            </a:r>
            <a:endParaRPr lang="en-IN" sz="2800" dirty="0">
              <a:solidFill>
                <a:srgbClr val="7030A0"/>
              </a:solidFill>
              <a:latin typeface="Source Sans Pro"/>
            </a:endParaRPr>
          </a:p>
          <a:p>
            <a:pPr marL="457200" indent="-457200" algn="just">
              <a:buFont typeface="Wingdings" panose="05000000000000000000" pitchFamily="2" charset="2"/>
              <a:buChar char="Ø"/>
            </a:pPr>
            <a:r>
              <a:rPr lang="en-IN" sz="2800" i="1" dirty="0">
                <a:solidFill>
                  <a:srgbClr val="002060"/>
                </a:solidFill>
                <a:latin typeface="Gill Sans MT" panose="020B0502020104020203" pitchFamily="34" charset="0"/>
              </a:rPr>
              <a:t>If the patient has arthritis of the hand joints, the finger tapping is not a very sensitive test. In this case, we can use other tests such as the fist open close. To perform this test, instruct the patient to open and close the fist as fast as possible and by spreading the fingers as much as possible.</a:t>
            </a:r>
            <a:endParaRPr lang="en-IN" sz="2800" b="0" i="1" dirty="0">
              <a:solidFill>
                <a:srgbClr val="002060"/>
              </a:solidFill>
              <a:effectLst/>
              <a:latin typeface="Gill Sans MT" panose="020B0502020104020203" pitchFamily="34" charset="0"/>
            </a:endParaRPr>
          </a:p>
        </p:txBody>
      </p:sp>
      <p:sp>
        <p:nvSpPr>
          <p:cNvPr id="4" name="Rectangle 3"/>
          <p:cNvSpPr/>
          <p:nvPr/>
        </p:nvSpPr>
        <p:spPr>
          <a:xfrm>
            <a:off x="0" y="4491195"/>
            <a:ext cx="12192000" cy="2246769"/>
          </a:xfrm>
          <a:prstGeom prst="rect">
            <a:avLst/>
          </a:prstGeom>
        </p:spPr>
        <p:txBody>
          <a:bodyPr wrap="square">
            <a:spAutoFit/>
          </a:bodyPr>
          <a:lstStyle/>
          <a:p>
            <a:pPr algn="just"/>
            <a:r>
              <a:rPr lang="en-IN" sz="2800" b="1" dirty="0">
                <a:solidFill>
                  <a:srgbClr val="7030A0"/>
                </a:solidFill>
                <a:latin typeface="Gill Sans MT" panose="020B0502020104020203" pitchFamily="34" charset="0"/>
              </a:rPr>
              <a:t>Pronation/Supination of the Hand</a:t>
            </a:r>
            <a:endParaRPr lang="en-IN" sz="2800" dirty="0">
              <a:solidFill>
                <a:srgbClr val="7030A0"/>
              </a:solidFill>
              <a:latin typeface="Gill Sans MT" panose="020B0502020104020203" pitchFamily="34" charset="0"/>
            </a:endParaRPr>
          </a:p>
          <a:p>
            <a:pPr marL="457200" indent="-457200" algn="just">
              <a:buFont typeface="Wingdings" panose="05000000000000000000" pitchFamily="2" charset="2"/>
              <a:buChar char="Ø"/>
            </a:pPr>
            <a:r>
              <a:rPr lang="en-IN" sz="2800" i="1" dirty="0">
                <a:solidFill>
                  <a:srgbClr val="002060"/>
                </a:solidFill>
                <a:latin typeface="Gill Sans MT" panose="020B0502020104020203" pitchFamily="34" charset="0"/>
              </a:rPr>
              <a:t>This represents another alternative to the finger tapping test. The patient is instructed to flex the shoulder forward at 90° and fully extend the forearm. From this position, ask the patient to rapidly alternate pronation and supination of the hand. Again, look for a reduction in the speed and amplitude of movement, no matter how slight this is.</a:t>
            </a:r>
            <a:endParaRPr lang="en-IN" sz="2800" b="0" i="1" dirty="0">
              <a:solidFill>
                <a:srgbClr val="002060"/>
              </a:solidFill>
              <a:effectLst/>
              <a:latin typeface="Gill Sans MT" panose="020B0502020104020203" pitchFamily="34" charset="0"/>
            </a:endParaRPr>
          </a:p>
        </p:txBody>
      </p:sp>
    </p:spTree>
    <p:extLst>
      <p:ext uri="{BB962C8B-B14F-4D97-AF65-F5344CB8AC3E}">
        <p14:creationId xmlns:p14="http://schemas.microsoft.com/office/powerpoint/2010/main" val="29241420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175582"/>
            <a:ext cx="12192000" cy="2369880"/>
          </a:xfrm>
          <a:prstGeom prst="rect">
            <a:avLst/>
          </a:prstGeom>
        </p:spPr>
        <p:txBody>
          <a:bodyPr wrap="square">
            <a:spAutoFit/>
          </a:bodyPr>
          <a:lstStyle/>
          <a:p>
            <a:pPr algn="just"/>
            <a:r>
              <a:rPr lang="en-IN" sz="2800" b="1" dirty="0" smtClean="0">
                <a:solidFill>
                  <a:srgbClr val="7030A0"/>
                </a:solidFill>
                <a:latin typeface="Source Sans Pro"/>
              </a:rPr>
              <a:t>Toe </a:t>
            </a:r>
            <a:r>
              <a:rPr lang="en-IN" sz="2800" b="1" dirty="0">
                <a:solidFill>
                  <a:srgbClr val="7030A0"/>
                </a:solidFill>
                <a:latin typeface="Source Sans Pro"/>
              </a:rPr>
              <a:t>Tapping</a:t>
            </a:r>
            <a:endParaRPr lang="en-IN" sz="2800" dirty="0">
              <a:solidFill>
                <a:srgbClr val="7030A0"/>
              </a:solidFill>
              <a:latin typeface="Source Sans Pro"/>
            </a:endParaRPr>
          </a:p>
          <a:p>
            <a:pPr marL="342900" indent="-342900" algn="just">
              <a:buFont typeface="Wingdings" panose="05000000000000000000" pitchFamily="2" charset="2"/>
              <a:buChar char="Ø"/>
            </a:pPr>
            <a:r>
              <a:rPr lang="en-IN" sz="2400" i="1" dirty="0">
                <a:solidFill>
                  <a:srgbClr val="002060"/>
                </a:solidFill>
                <a:latin typeface="Source Sans Pro"/>
              </a:rPr>
              <a:t>It is possible to test for </a:t>
            </a:r>
            <a:r>
              <a:rPr lang="en-IN" sz="2400" i="1" dirty="0" err="1">
                <a:solidFill>
                  <a:srgbClr val="002060"/>
                </a:solidFill>
                <a:latin typeface="Source Sans Pro"/>
              </a:rPr>
              <a:t>bradykinesia</a:t>
            </a:r>
            <a:r>
              <a:rPr lang="en-IN" sz="2400" i="1" dirty="0">
                <a:solidFill>
                  <a:srgbClr val="002060"/>
                </a:solidFill>
                <a:latin typeface="Source Sans Pro"/>
              </a:rPr>
              <a:t> in the lower extremities too, where the most sensitive test is toe tapping. In this test the patient sits on a chair with both feet on the ground. The patient is instructed to rapidly tap the floor with the toes while the heel is kept in touch with the ground. The test is positive if the speed and/or amplitude of movement reduce over time.</a:t>
            </a:r>
            <a:endParaRPr lang="en-IN" sz="2400" b="0" i="1" dirty="0">
              <a:solidFill>
                <a:srgbClr val="002060"/>
              </a:solidFill>
              <a:effectLst/>
              <a:latin typeface="Source Sans Pro"/>
            </a:endParaRPr>
          </a:p>
        </p:txBody>
      </p:sp>
      <p:sp>
        <p:nvSpPr>
          <p:cNvPr id="3" name="Rectangle 2"/>
          <p:cNvSpPr/>
          <p:nvPr/>
        </p:nvSpPr>
        <p:spPr>
          <a:xfrm>
            <a:off x="0" y="2545462"/>
            <a:ext cx="12192000" cy="2246769"/>
          </a:xfrm>
          <a:prstGeom prst="rect">
            <a:avLst/>
          </a:prstGeom>
        </p:spPr>
        <p:txBody>
          <a:bodyPr wrap="square">
            <a:spAutoFit/>
          </a:bodyPr>
          <a:lstStyle/>
          <a:p>
            <a:r>
              <a:rPr lang="en-IN" sz="2800" b="1" dirty="0" smtClean="0">
                <a:solidFill>
                  <a:srgbClr val="7030A0"/>
                </a:solidFill>
                <a:latin typeface="Gill Sans MT" panose="020B0502020104020203" pitchFamily="34" charset="0"/>
              </a:rPr>
              <a:t>Heel Tapping</a:t>
            </a:r>
            <a:endParaRPr lang="en-IN" sz="2800" dirty="0" smtClean="0">
              <a:solidFill>
                <a:srgbClr val="7030A0"/>
              </a:solidFill>
              <a:latin typeface="Gill Sans MT" panose="020B0502020104020203" pitchFamily="34" charset="0"/>
            </a:endParaRPr>
          </a:p>
          <a:p>
            <a:pPr marL="457200" indent="-457200" algn="just">
              <a:buFont typeface="Wingdings" panose="05000000000000000000" pitchFamily="2" charset="2"/>
              <a:buChar char="Ø"/>
            </a:pPr>
            <a:r>
              <a:rPr lang="en-IN" sz="2800" i="1" dirty="0" smtClean="0">
                <a:solidFill>
                  <a:srgbClr val="002060"/>
                </a:solidFill>
                <a:latin typeface="Gill Sans MT" panose="020B0502020104020203" pitchFamily="34" charset="0"/>
              </a:rPr>
              <a:t>To </a:t>
            </a:r>
            <a:r>
              <a:rPr lang="en-IN" sz="2800" i="1" dirty="0">
                <a:solidFill>
                  <a:srgbClr val="002060"/>
                </a:solidFill>
                <a:latin typeface="Gill Sans MT" panose="020B0502020104020203" pitchFamily="34" charset="0"/>
              </a:rPr>
              <a:t>carry on the test, first the patient has to sit on a chair with the feet on the ground. Then, instruct the patient to repetitively and rapidly tap the whole foot on the ground. This </a:t>
            </a:r>
            <a:r>
              <a:rPr lang="en-IN" sz="2800" i="1" dirty="0" err="1">
                <a:solidFill>
                  <a:srgbClr val="002060"/>
                </a:solidFill>
                <a:latin typeface="Gill Sans MT" panose="020B0502020104020203" pitchFamily="34" charset="0"/>
              </a:rPr>
              <a:t>maneuver</a:t>
            </a:r>
            <a:r>
              <a:rPr lang="en-IN" sz="2800" i="1" dirty="0">
                <a:solidFill>
                  <a:srgbClr val="002060"/>
                </a:solidFill>
                <a:latin typeface="Gill Sans MT" panose="020B0502020104020203" pitchFamily="34" charset="0"/>
              </a:rPr>
              <a:t> tends to be less sensitive than toe tapping. Again, the test is positive if the speed or amplitude of movement reduces over time.</a:t>
            </a:r>
            <a:endParaRPr lang="en-IN" sz="2800" b="0" i="1" dirty="0">
              <a:solidFill>
                <a:srgbClr val="002060"/>
              </a:solidFill>
              <a:effectLst/>
              <a:latin typeface="Gill Sans MT" panose="020B0502020104020203" pitchFamily="34" charset="0"/>
            </a:endParaRPr>
          </a:p>
        </p:txBody>
      </p:sp>
    </p:spTree>
    <p:extLst>
      <p:ext uri="{BB962C8B-B14F-4D97-AF65-F5344CB8AC3E}">
        <p14:creationId xmlns:p14="http://schemas.microsoft.com/office/powerpoint/2010/main" val="162919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5117106" cy="523220"/>
          </a:xfrm>
          <a:prstGeom prst="rect">
            <a:avLst/>
          </a:prstGeom>
        </p:spPr>
        <p:txBody>
          <a:bodyPr wrap="none">
            <a:spAutoFit/>
          </a:bodyPr>
          <a:lstStyle/>
          <a:p>
            <a:r>
              <a:rPr lang="en-IN" sz="2800" b="1" dirty="0" smtClean="0">
                <a:solidFill>
                  <a:srgbClr val="0070C0"/>
                </a:solidFill>
                <a:latin typeface="Gill Sans MT" panose="020B0502020104020203" pitchFamily="34" charset="0"/>
              </a:rPr>
              <a:t>RADIOLOGICAL FINDINGS</a:t>
            </a:r>
            <a:endParaRPr lang="en-IN" sz="2800" b="1" dirty="0">
              <a:solidFill>
                <a:srgbClr val="0070C0"/>
              </a:solidFill>
              <a:latin typeface="Gill Sans MT" panose="020B0502020104020203" pitchFamily="34" charset="0"/>
            </a:endParaRPr>
          </a:p>
        </p:txBody>
      </p:sp>
      <p:sp>
        <p:nvSpPr>
          <p:cNvPr id="3" name="Rectangle 2"/>
          <p:cNvSpPr/>
          <p:nvPr/>
        </p:nvSpPr>
        <p:spPr>
          <a:xfrm>
            <a:off x="0" y="642801"/>
            <a:ext cx="12192000" cy="4832092"/>
          </a:xfrm>
          <a:prstGeom prst="rect">
            <a:avLst/>
          </a:prstGeom>
        </p:spPr>
        <p:txBody>
          <a:bodyPr wrap="square">
            <a:spAutoFit/>
          </a:bodyPr>
          <a:lstStyle/>
          <a:p>
            <a:pPr marL="457200" indent="-457200" algn="just">
              <a:buFont typeface="Wingdings" panose="05000000000000000000" pitchFamily="2" charset="2"/>
              <a:buChar char="Ø"/>
            </a:pPr>
            <a:r>
              <a:rPr lang="en-IN" sz="2800" dirty="0">
                <a:solidFill>
                  <a:srgbClr val="002060"/>
                </a:solidFill>
                <a:latin typeface="Gill Sans MT" panose="020B0502020104020203" pitchFamily="34" charset="0"/>
              </a:rPr>
              <a:t>Findings on magnetic resonance imaging are </a:t>
            </a:r>
            <a:r>
              <a:rPr lang="en-IN" sz="2800" dirty="0" smtClean="0">
                <a:solidFill>
                  <a:srgbClr val="002060"/>
                </a:solidFill>
                <a:latin typeface="Gill Sans MT" panose="020B0502020104020203" pitchFamily="34" charset="0"/>
              </a:rPr>
              <a:t>generally normal </a:t>
            </a:r>
            <a:r>
              <a:rPr lang="en-IN" sz="2800" dirty="0">
                <a:solidFill>
                  <a:srgbClr val="002060"/>
                </a:solidFill>
                <a:latin typeface="Gill Sans MT" panose="020B0502020104020203" pitchFamily="34" charset="0"/>
              </a:rPr>
              <a:t>in Parkinson disease, but it is indicated to exclude other </a:t>
            </a:r>
            <a:r>
              <a:rPr lang="en-IN" sz="2800" dirty="0" smtClean="0">
                <a:solidFill>
                  <a:srgbClr val="002060"/>
                </a:solidFill>
                <a:latin typeface="Gill Sans MT" panose="020B0502020104020203" pitchFamily="34" charset="0"/>
              </a:rPr>
              <a:t>diagnoses.</a:t>
            </a:r>
          </a:p>
          <a:p>
            <a:pPr marL="457200" indent="-457200" algn="just">
              <a:buFont typeface="Wingdings" panose="05000000000000000000" pitchFamily="2" charset="2"/>
              <a:buChar char="Ø"/>
            </a:pPr>
            <a:r>
              <a:rPr lang="en-IN" sz="2800" dirty="0">
                <a:solidFill>
                  <a:srgbClr val="002060"/>
                </a:solidFill>
                <a:latin typeface="Gill Sans MT" panose="020B0502020104020203" pitchFamily="34" charset="0"/>
              </a:rPr>
              <a:t>Positron emission tomography, which can assess the </a:t>
            </a:r>
            <a:r>
              <a:rPr lang="en-IN" sz="2800" dirty="0" smtClean="0">
                <a:solidFill>
                  <a:srgbClr val="002060"/>
                </a:solidFill>
                <a:latin typeface="Gill Sans MT" panose="020B0502020104020203" pitchFamily="34" charset="0"/>
              </a:rPr>
              <a:t>presynaptic and </a:t>
            </a:r>
            <a:r>
              <a:rPr lang="en-IN" sz="2800" dirty="0">
                <a:solidFill>
                  <a:srgbClr val="002060"/>
                </a:solidFill>
                <a:latin typeface="Gill Sans MT" panose="020B0502020104020203" pitchFamily="34" charset="0"/>
              </a:rPr>
              <a:t>postsynaptic sides of the </a:t>
            </a:r>
            <a:r>
              <a:rPr lang="en-IN" sz="2800" dirty="0" err="1">
                <a:solidFill>
                  <a:srgbClr val="002060"/>
                </a:solidFill>
                <a:latin typeface="Gill Sans MT" panose="020B0502020104020203" pitchFamily="34" charset="0"/>
              </a:rPr>
              <a:t>nigrostriatal</a:t>
            </a:r>
            <a:r>
              <a:rPr lang="en-IN" sz="2800" dirty="0">
                <a:solidFill>
                  <a:srgbClr val="002060"/>
                </a:solidFill>
                <a:latin typeface="Gill Sans MT" panose="020B0502020104020203" pitchFamily="34" charset="0"/>
              </a:rPr>
              <a:t> dopamine system, is useful for research, but the most common ligand, [18F</a:t>
            </a:r>
            <a:r>
              <a:rPr lang="en-IN" sz="2800" dirty="0" smtClean="0">
                <a:solidFill>
                  <a:srgbClr val="002060"/>
                </a:solidFill>
                <a:latin typeface="Gill Sans MT" panose="020B0502020104020203" pitchFamily="34" charset="0"/>
              </a:rPr>
              <a:t>] </a:t>
            </a:r>
            <a:r>
              <a:rPr lang="en-IN" sz="2800" dirty="0" err="1" smtClean="0">
                <a:solidFill>
                  <a:srgbClr val="002060"/>
                </a:solidFill>
                <a:latin typeface="Gill Sans MT" panose="020B0502020104020203" pitchFamily="34" charset="0"/>
              </a:rPr>
              <a:t>fluorodopa</a:t>
            </a:r>
            <a:r>
              <a:rPr lang="en-IN" sz="2800" dirty="0">
                <a:solidFill>
                  <a:srgbClr val="002060"/>
                </a:solidFill>
                <a:latin typeface="Gill Sans MT" panose="020B0502020104020203" pitchFamily="34" charset="0"/>
              </a:rPr>
              <a:t>, does not </a:t>
            </a:r>
            <a:r>
              <a:rPr lang="en-IN" sz="2800" dirty="0" smtClean="0">
                <a:solidFill>
                  <a:srgbClr val="002060"/>
                </a:solidFill>
                <a:latin typeface="Gill Sans MT" panose="020B0502020104020203" pitchFamily="34" charset="0"/>
              </a:rPr>
              <a:t>reliably distinguish </a:t>
            </a:r>
            <a:r>
              <a:rPr lang="en-IN" sz="2800" dirty="0">
                <a:solidFill>
                  <a:srgbClr val="002060"/>
                </a:solidFill>
                <a:latin typeface="Gill Sans MT" panose="020B0502020104020203" pitchFamily="34" charset="0"/>
              </a:rPr>
              <a:t>Parkinson disease from many other neurodegenerative </a:t>
            </a:r>
            <a:r>
              <a:rPr lang="en-IN" sz="2800" dirty="0" smtClean="0">
                <a:solidFill>
                  <a:srgbClr val="002060"/>
                </a:solidFill>
                <a:latin typeface="Gill Sans MT" panose="020B0502020104020203" pitchFamily="34" charset="0"/>
              </a:rPr>
              <a:t>diseases that </a:t>
            </a:r>
            <a:r>
              <a:rPr lang="en-IN" sz="2800" dirty="0">
                <a:solidFill>
                  <a:srgbClr val="002060"/>
                </a:solidFill>
                <a:latin typeface="Gill Sans MT" panose="020B0502020104020203" pitchFamily="34" charset="0"/>
              </a:rPr>
              <a:t>mimic it.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a:t>
            </a:r>
            <a:r>
              <a:rPr lang="en-IN" sz="2800" dirty="0">
                <a:solidFill>
                  <a:srgbClr val="002060"/>
                </a:solidFill>
                <a:latin typeface="Gill Sans MT" panose="020B0502020104020203" pitchFamily="34" charset="0"/>
              </a:rPr>
              <a:t>same limitations apply to evaluation of the </a:t>
            </a:r>
            <a:r>
              <a:rPr lang="en-IN" sz="2800" dirty="0" smtClean="0">
                <a:solidFill>
                  <a:srgbClr val="002060"/>
                </a:solidFill>
                <a:latin typeface="Gill Sans MT" panose="020B0502020104020203" pitchFamily="34" charset="0"/>
              </a:rPr>
              <a:t>dopamine transporter </a:t>
            </a:r>
            <a:r>
              <a:rPr lang="en-IN" sz="2800" dirty="0">
                <a:solidFill>
                  <a:srgbClr val="002060"/>
                </a:solidFill>
                <a:latin typeface="Gill Sans MT" panose="020B0502020104020203" pitchFamily="34" charset="0"/>
              </a:rPr>
              <a:t>by single-photon emission computed tomography, which is </a:t>
            </a:r>
            <a:r>
              <a:rPr lang="en-IN" sz="2800" dirty="0" smtClean="0">
                <a:solidFill>
                  <a:srgbClr val="002060"/>
                </a:solidFill>
                <a:latin typeface="Gill Sans MT" panose="020B0502020104020203" pitchFamily="34" charset="0"/>
              </a:rPr>
              <a:t>available for </a:t>
            </a:r>
            <a:r>
              <a:rPr lang="en-IN" sz="2800" dirty="0">
                <a:solidFill>
                  <a:srgbClr val="002060"/>
                </a:solidFill>
                <a:latin typeface="Gill Sans MT" panose="020B0502020104020203" pitchFamily="34" charset="0"/>
              </a:rPr>
              <a:t>clinical use. </a:t>
            </a:r>
            <a:endParaRPr lang="en-IN" sz="280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a:t>
            </a:r>
            <a:r>
              <a:rPr lang="en-IN" sz="2800" dirty="0">
                <a:solidFill>
                  <a:srgbClr val="002060"/>
                </a:solidFill>
                <a:latin typeface="Gill Sans MT" panose="020B0502020104020203" pitchFamily="34" charset="0"/>
              </a:rPr>
              <a:t>finding of increased echogenicity in the </a:t>
            </a:r>
            <a:r>
              <a:rPr lang="en-IN" sz="2800" dirty="0" err="1">
                <a:solidFill>
                  <a:srgbClr val="002060"/>
                </a:solidFill>
                <a:latin typeface="Gill Sans MT" panose="020B0502020104020203" pitchFamily="34" charset="0"/>
              </a:rPr>
              <a:t>SNc</a:t>
            </a:r>
            <a:r>
              <a:rPr lang="en-IN" sz="2800" dirty="0">
                <a:solidFill>
                  <a:srgbClr val="002060"/>
                </a:solidFill>
                <a:latin typeface="Gill Sans MT" panose="020B0502020104020203" pitchFamily="34" charset="0"/>
              </a:rPr>
              <a:t> of </a:t>
            </a:r>
            <a:r>
              <a:rPr lang="en-IN" sz="2800" dirty="0" smtClean="0">
                <a:solidFill>
                  <a:srgbClr val="002060"/>
                </a:solidFill>
                <a:latin typeface="Gill Sans MT" panose="020B0502020104020203" pitchFamily="34" charset="0"/>
              </a:rPr>
              <a:t>the midbrain </a:t>
            </a:r>
            <a:r>
              <a:rPr lang="en-IN" sz="2800" dirty="0">
                <a:solidFill>
                  <a:srgbClr val="002060"/>
                </a:solidFill>
                <a:latin typeface="Gill Sans MT" panose="020B0502020104020203" pitchFamily="34" charset="0"/>
              </a:rPr>
              <a:t>on </a:t>
            </a:r>
            <a:r>
              <a:rPr lang="en-IN" sz="2800" dirty="0" err="1">
                <a:solidFill>
                  <a:srgbClr val="002060"/>
                </a:solidFill>
                <a:latin typeface="Gill Sans MT" panose="020B0502020104020203" pitchFamily="34" charset="0"/>
              </a:rPr>
              <a:t>transcranial</a:t>
            </a:r>
            <a:r>
              <a:rPr lang="en-IN" sz="2800" dirty="0">
                <a:solidFill>
                  <a:srgbClr val="002060"/>
                </a:solidFill>
                <a:latin typeface="Gill Sans MT" panose="020B0502020104020203" pitchFamily="34" charset="0"/>
              </a:rPr>
              <a:t> ultrasound may be more specific in diagnosing </a:t>
            </a:r>
            <a:r>
              <a:rPr lang="en-IN" sz="2800" dirty="0" smtClean="0">
                <a:solidFill>
                  <a:srgbClr val="002060"/>
                </a:solidFill>
                <a:latin typeface="Gill Sans MT" panose="020B0502020104020203" pitchFamily="34" charset="0"/>
              </a:rPr>
              <a:t>Parkinson disease</a:t>
            </a:r>
            <a:r>
              <a:rPr lang="en-IN" sz="2800" dirty="0">
                <a:solidFill>
                  <a:srgbClr val="002060"/>
                </a:solidFill>
                <a:latin typeface="Gill Sans MT" panose="020B0502020104020203" pitchFamily="34" charset="0"/>
              </a:rPr>
              <a:t>, but the data are not conclusive.</a:t>
            </a:r>
          </a:p>
        </p:txBody>
      </p:sp>
    </p:spTree>
    <p:extLst>
      <p:ext uri="{BB962C8B-B14F-4D97-AF65-F5344CB8AC3E}">
        <p14:creationId xmlns:p14="http://schemas.microsoft.com/office/powerpoint/2010/main" val="1975683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1004759"/>
            <a:ext cx="12192000" cy="1454244"/>
          </a:xfrm>
          <a:prstGeom prst="rect">
            <a:avLst/>
          </a:prstGeom>
        </p:spPr>
        <p:txBody>
          <a:bodyPr wrap="square">
            <a:spAutoFit/>
          </a:bodyPr>
          <a:lstStyle/>
          <a:p>
            <a:pPr marL="457200" indent="-457200" algn="just">
              <a:buFont typeface="Wingdings" panose="05000000000000000000" pitchFamily="2" charset="2"/>
              <a:buChar char="Ø"/>
            </a:pPr>
            <a:r>
              <a:rPr lang="en-IN" sz="2950" b="1" dirty="0">
                <a:solidFill>
                  <a:srgbClr val="002060"/>
                </a:solidFill>
                <a:latin typeface="Gill Sans MT" panose="020B0502020104020203" pitchFamily="34" charset="0"/>
              </a:rPr>
              <a:t>Wilson </a:t>
            </a:r>
            <a:r>
              <a:rPr lang="en-IN" sz="2950" b="1" dirty="0" smtClean="0">
                <a:solidFill>
                  <a:srgbClr val="002060"/>
                </a:solidFill>
                <a:latin typeface="Gill Sans MT" panose="020B0502020104020203" pitchFamily="34" charset="0"/>
              </a:rPr>
              <a:t>disease.</a:t>
            </a:r>
            <a:endParaRPr lang="en-IN" sz="295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950" b="1" dirty="0" smtClean="0">
                <a:solidFill>
                  <a:srgbClr val="002060"/>
                </a:solidFill>
                <a:latin typeface="Gill Sans MT" panose="020B0502020104020203" pitchFamily="34" charset="0"/>
              </a:rPr>
              <a:t>Huntington disease.</a:t>
            </a:r>
            <a:endParaRPr lang="en-IN" sz="2950" dirty="0" smtClean="0">
              <a:solidFill>
                <a:srgbClr val="002060"/>
              </a:solidFill>
              <a:latin typeface="Gill Sans MT" panose="020B0502020104020203" pitchFamily="34" charset="0"/>
            </a:endParaRPr>
          </a:p>
          <a:p>
            <a:pPr marL="457200" indent="-457200" algn="just">
              <a:buFont typeface="Wingdings" panose="05000000000000000000" pitchFamily="2" charset="2"/>
              <a:buChar char="Ø"/>
            </a:pPr>
            <a:r>
              <a:rPr lang="en-IN" sz="2950" b="1" dirty="0" smtClean="0">
                <a:solidFill>
                  <a:srgbClr val="002060"/>
                </a:solidFill>
                <a:latin typeface="Gill Sans MT" panose="020B0502020104020203" pitchFamily="34" charset="0"/>
              </a:rPr>
              <a:t>Multisystem </a:t>
            </a:r>
            <a:r>
              <a:rPr lang="en-IN" sz="2950" b="1" dirty="0">
                <a:solidFill>
                  <a:srgbClr val="002060"/>
                </a:solidFill>
                <a:latin typeface="Gill Sans MT" panose="020B0502020104020203" pitchFamily="34" charset="0"/>
              </a:rPr>
              <a:t>atrophy </a:t>
            </a:r>
            <a:r>
              <a:rPr lang="en-IN" sz="2950" dirty="0">
                <a:solidFill>
                  <a:srgbClr val="002060"/>
                </a:solidFill>
                <a:latin typeface="Gill Sans MT" panose="020B0502020104020203" pitchFamily="34" charset="0"/>
              </a:rPr>
              <a:t>(</a:t>
            </a:r>
            <a:r>
              <a:rPr lang="en-IN" sz="2950" dirty="0" smtClean="0">
                <a:solidFill>
                  <a:srgbClr val="002060"/>
                </a:solidFill>
                <a:latin typeface="Gill Sans MT" panose="020B0502020104020203" pitchFamily="34" charset="0"/>
              </a:rPr>
              <a:t>previously called </a:t>
            </a:r>
            <a:r>
              <a:rPr lang="en-IN" sz="2950" dirty="0">
                <a:solidFill>
                  <a:srgbClr val="002060"/>
                </a:solidFill>
                <a:latin typeface="Gill Sans MT" panose="020B0502020104020203" pitchFamily="34" charset="0"/>
              </a:rPr>
              <a:t>the </a:t>
            </a:r>
            <a:r>
              <a:rPr lang="en-IN" sz="2950" b="1" dirty="0">
                <a:solidFill>
                  <a:srgbClr val="002060"/>
                </a:solidFill>
                <a:latin typeface="Gill Sans MT" panose="020B0502020104020203" pitchFamily="34" charset="0"/>
              </a:rPr>
              <a:t>Shy-</a:t>
            </a:r>
            <a:r>
              <a:rPr lang="en-IN" sz="2950" b="1" dirty="0" err="1">
                <a:solidFill>
                  <a:srgbClr val="002060"/>
                </a:solidFill>
                <a:latin typeface="Gill Sans MT" panose="020B0502020104020203" pitchFamily="34" charset="0"/>
              </a:rPr>
              <a:t>Drager</a:t>
            </a:r>
            <a:r>
              <a:rPr lang="en-IN" sz="2950" b="1" dirty="0">
                <a:solidFill>
                  <a:srgbClr val="002060"/>
                </a:solidFill>
                <a:latin typeface="Gill Sans MT" panose="020B0502020104020203" pitchFamily="34" charset="0"/>
              </a:rPr>
              <a:t> syndrome</a:t>
            </a:r>
            <a:r>
              <a:rPr lang="en-IN" sz="2950" dirty="0" smtClean="0">
                <a:solidFill>
                  <a:srgbClr val="002060"/>
                </a:solidFill>
                <a:latin typeface="Gill Sans MT" panose="020B0502020104020203" pitchFamily="34" charset="0"/>
              </a:rPr>
              <a:t>).</a:t>
            </a:r>
            <a:endParaRPr lang="en-IN" sz="2950" dirty="0">
              <a:solidFill>
                <a:srgbClr val="002060"/>
              </a:solidFill>
              <a:latin typeface="Gill Sans MT" panose="020B0502020104020203" pitchFamily="34" charset="0"/>
            </a:endParaRPr>
          </a:p>
        </p:txBody>
      </p:sp>
      <p:sp>
        <p:nvSpPr>
          <p:cNvPr id="3" name="Rectangle 2"/>
          <p:cNvSpPr/>
          <p:nvPr/>
        </p:nvSpPr>
        <p:spPr>
          <a:xfrm>
            <a:off x="0" y="0"/>
            <a:ext cx="6096000" cy="553998"/>
          </a:xfrm>
          <a:prstGeom prst="rect">
            <a:avLst/>
          </a:prstGeom>
        </p:spPr>
        <p:txBody>
          <a:bodyPr>
            <a:spAutoFit/>
          </a:bodyPr>
          <a:lstStyle/>
          <a:p>
            <a:r>
              <a:rPr lang="en-IN" sz="3000" b="1" dirty="0">
                <a:solidFill>
                  <a:srgbClr val="0070C0"/>
                </a:solidFill>
                <a:latin typeface="Gill Sans MT" panose="020B0502020104020203" pitchFamily="34" charset="0"/>
              </a:rPr>
              <a:t>Differential </a:t>
            </a:r>
            <a:r>
              <a:rPr lang="en-IN" sz="3000" b="1" dirty="0" smtClean="0">
                <a:solidFill>
                  <a:srgbClr val="0070C0"/>
                </a:solidFill>
                <a:latin typeface="Gill Sans MT" panose="020B0502020104020203" pitchFamily="34" charset="0"/>
              </a:rPr>
              <a:t>Diagnosis</a:t>
            </a:r>
            <a:endParaRPr lang="en-IN" sz="3000" b="1" dirty="0">
              <a:solidFill>
                <a:srgbClr val="0070C0"/>
              </a:solidFill>
              <a:latin typeface="Gill Sans MT" panose="020B0502020104020203" pitchFamily="34" charset="0"/>
            </a:endParaRPr>
          </a:p>
        </p:txBody>
      </p:sp>
    </p:spTree>
    <p:extLst>
      <p:ext uri="{BB962C8B-B14F-4D97-AF65-F5344CB8AC3E}">
        <p14:creationId xmlns:p14="http://schemas.microsoft.com/office/powerpoint/2010/main" val="3806002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733246"/>
            <a:ext cx="12192000" cy="6124754"/>
          </a:xfrm>
          <a:prstGeom prst="rect">
            <a:avLst/>
          </a:prstGeom>
        </p:spPr>
        <p:txBody>
          <a:bodyPr wrap="square">
            <a:spAutoFit/>
          </a:bodyPr>
          <a:lstStyle/>
          <a:p>
            <a:pPr algn="just">
              <a:buFont typeface="+mj-lt"/>
              <a:buAutoNum type="arabicPeriod"/>
            </a:pPr>
            <a:r>
              <a:rPr lang="en-IN" sz="2800" b="0" i="0" dirty="0" smtClean="0">
                <a:solidFill>
                  <a:srgbClr val="002060"/>
                </a:solidFill>
                <a:effectLst/>
                <a:latin typeface="Gill Sans MT" panose="020B0502020104020203" pitchFamily="34" charset="0"/>
              </a:rPr>
              <a:t>Those that project directly to the </a:t>
            </a:r>
            <a:r>
              <a:rPr lang="en-IN" sz="2800" b="0" i="0" dirty="0" smtClean="0">
                <a:solidFill>
                  <a:srgbClr val="0070C0"/>
                </a:solidFill>
                <a:effectLst/>
                <a:latin typeface="Gill Sans MT" panose="020B0502020104020203" pitchFamily="34" charset="0"/>
              </a:rPr>
              <a:t>internal segment of </a:t>
            </a:r>
            <a:r>
              <a:rPr lang="en-IN" sz="2800" i="0" dirty="0" smtClean="0">
                <a:solidFill>
                  <a:srgbClr val="0070C0"/>
                </a:solidFill>
                <a:effectLst/>
                <a:latin typeface="Gill Sans MT" panose="020B0502020104020203" pitchFamily="34" charset="0"/>
              </a:rPr>
              <a:t>the </a:t>
            </a:r>
            <a:r>
              <a:rPr lang="en-IN" sz="2800" i="0" dirty="0" err="1" smtClean="0">
                <a:solidFill>
                  <a:srgbClr val="0070C0"/>
                </a:solidFill>
                <a:effectLst/>
                <a:latin typeface="Gill Sans MT" panose="020B0502020104020203" pitchFamily="34" charset="0"/>
              </a:rPr>
              <a:t>globus</a:t>
            </a:r>
            <a:r>
              <a:rPr lang="en-IN" sz="2800" i="0" dirty="0" smtClean="0">
                <a:solidFill>
                  <a:srgbClr val="0070C0"/>
                </a:solidFill>
                <a:effectLst/>
                <a:latin typeface="Gill Sans MT" panose="020B0502020104020203" pitchFamily="34" charset="0"/>
              </a:rPr>
              <a:t> </a:t>
            </a:r>
            <a:r>
              <a:rPr lang="en-IN" sz="2800" i="0" dirty="0" err="1" smtClean="0">
                <a:solidFill>
                  <a:srgbClr val="0070C0"/>
                </a:solidFill>
                <a:effectLst/>
                <a:latin typeface="Gill Sans MT" panose="020B0502020104020203" pitchFamily="34" charset="0"/>
              </a:rPr>
              <a:t>pallidus</a:t>
            </a:r>
            <a:r>
              <a:rPr lang="en-IN" sz="2800" i="0" dirty="0" smtClean="0">
                <a:solidFill>
                  <a:srgbClr val="0070C0"/>
                </a:solidFill>
                <a:effectLst/>
                <a:latin typeface="Gill Sans MT" panose="020B0502020104020203" pitchFamily="34" charset="0"/>
              </a:rPr>
              <a:t> (</a:t>
            </a:r>
            <a:r>
              <a:rPr lang="en-IN" sz="2800" i="0" dirty="0" err="1" smtClean="0">
                <a:solidFill>
                  <a:srgbClr val="0070C0"/>
                </a:solidFill>
                <a:effectLst/>
                <a:latin typeface="Gill Sans MT" panose="020B0502020104020203" pitchFamily="34" charset="0"/>
              </a:rPr>
              <a:t>GPi</a:t>
            </a:r>
            <a:r>
              <a:rPr lang="en-IN" sz="2800" i="0" dirty="0" smtClean="0">
                <a:solidFill>
                  <a:srgbClr val="0070C0"/>
                </a:solidFill>
                <a:effectLst/>
                <a:latin typeface="Gill Sans MT" panose="020B0502020104020203" pitchFamily="34" charset="0"/>
              </a:rPr>
              <a:t>), </a:t>
            </a:r>
            <a:r>
              <a:rPr lang="en-IN" sz="2800" b="0" i="0" dirty="0" smtClean="0">
                <a:solidFill>
                  <a:srgbClr val="002060"/>
                </a:solidFill>
                <a:effectLst/>
                <a:latin typeface="Gill Sans MT" panose="020B0502020104020203" pitchFamily="34" charset="0"/>
              </a:rPr>
              <a:t>the major output site of the basal ganglia. The consequence of this pathway is to increase the excitatory drive from thalamus to cortex i.e. as the motor cortex increases firing rates, this results in increased activity in the </a:t>
            </a:r>
            <a:r>
              <a:rPr lang="en-IN" sz="2800" b="0" i="0" dirty="0" err="1" smtClean="0">
                <a:solidFill>
                  <a:srgbClr val="002060"/>
                </a:solidFill>
                <a:effectLst/>
                <a:latin typeface="Gill Sans MT" panose="020B0502020104020203" pitchFamily="34" charset="0"/>
              </a:rPr>
              <a:t>corticospinal</a:t>
            </a:r>
            <a:r>
              <a:rPr lang="en-IN" sz="2800" b="0" i="0" dirty="0" smtClean="0">
                <a:solidFill>
                  <a:srgbClr val="002060"/>
                </a:solidFill>
                <a:effectLst/>
                <a:latin typeface="Gill Sans MT" panose="020B0502020104020203" pitchFamily="34" charset="0"/>
              </a:rPr>
              <a:t> tract and eventually the muscles, so ‘turns up’ the action of the motor system.</a:t>
            </a:r>
          </a:p>
          <a:p>
            <a:pPr algn="just">
              <a:buFont typeface="+mj-lt"/>
              <a:buAutoNum type="arabicPeriod"/>
            </a:pPr>
            <a:r>
              <a:rPr lang="en-IN" sz="2800" b="0" i="0" dirty="0" smtClean="0">
                <a:solidFill>
                  <a:srgbClr val="002060"/>
                </a:solidFill>
                <a:effectLst/>
                <a:latin typeface="Gill Sans MT" panose="020B0502020104020203" pitchFamily="34" charset="0"/>
              </a:rPr>
              <a:t>Those that project to the </a:t>
            </a:r>
            <a:r>
              <a:rPr lang="en-IN" sz="2800" b="0" i="0" dirty="0" smtClean="0">
                <a:solidFill>
                  <a:srgbClr val="0070C0"/>
                </a:solidFill>
                <a:effectLst/>
                <a:latin typeface="Gill Sans MT" panose="020B0502020104020203" pitchFamily="34" charset="0"/>
              </a:rPr>
              <a:t>external segment of the </a:t>
            </a:r>
            <a:r>
              <a:rPr lang="en-IN" sz="2800" b="0" i="0" dirty="0" err="1" smtClean="0">
                <a:solidFill>
                  <a:srgbClr val="0070C0"/>
                </a:solidFill>
                <a:effectLst/>
                <a:latin typeface="Gill Sans MT" panose="020B0502020104020203" pitchFamily="34" charset="0"/>
              </a:rPr>
              <a:t>globus</a:t>
            </a:r>
            <a:r>
              <a:rPr lang="en-IN" sz="2800" b="0" i="0" dirty="0" smtClean="0">
                <a:solidFill>
                  <a:srgbClr val="0070C0"/>
                </a:solidFill>
                <a:effectLst/>
                <a:latin typeface="Gill Sans MT" panose="020B0502020104020203" pitchFamily="34" charset="0"/>
              </a:rPr>
              <a:t> </a:t>
            </a:r>
            <a:r>
              <a:rPr lang="en-IN" sz="2800" b="0" i="0" dirty="0" err="1" smtClean="0">
                <a:solidFill>
                  <a:srgbClr val="0070C0"/>
                </a:solidFill>
                <a:effectLst/>
                <a:latin typeface="Gill Sans MT" panose="020B0502020104020203" pitchFamily="34" charset="0"/>
              </a:rPr>
              <a:t>pallidus</a:t>
            </a:r>
            <a:r>
              <a:rPr lang="en-IN" sz="2800" b="0" i="0" dirty="0" smtClean="0">
                <a:solidFill>
                  <a:srgbClr val="0070C0"/>
                </a:solidFill>
                <a:effectLst/>
                <a:latin typeface="Gill Sans MT" panose="020B0502020104020203" pitchFamily="34" charset="0"/>
              </a:rPr>
              <a:t> (</a:t>
            </a:r>
            <a:r>
              <a:rPr lang="en-IN" sz="2800" b="0" i="0" dirty="0" err="1" smtClean="0">
                <a:solidFill>
                  <a:srgbClr val="0070C0"/>
                </a:solidFill>
                <a:effectLst/>
                <a:latin typeface="Gill Sans MT" panose="020B0502020104020203" pitchFamily="34" charset="0"/>
              </a:rPr>
              <a:t>GPe</a:t>
            </a:r>
            <a:r>
              <a:rPr lang="en-IN" sz="2800" b="0" i="0" dirty="0" smtClean="0">
                <a:solidFill>
                  <a:srgbClr val="0070C0"/>
                </a:solidFill>
                <a:effectLst/>
                <a:latin typeface="Gill Sans MT" panose="020B0502020104020203" pitchFamily="34" charset="0"/>
              </a:rPr>
              <a:t>),</a:t>
            </a:r>
            <a:r>
              <a:rPr lang="en-IN" sz="2800" b="0" i="0" dirty="0" smtClean="0">
                <a:solidFill>
                  <a:srgbClr val="002060"/>
                </a:solidFill>
                <a:effectLst/>
                <a:latin typeface="Gill Sans MT" panose="020B0502020104020203" pitchFamily="34" charset="0"/>
              </a:rPr>
              <a:t> establishing an indirect pathway to the </a:t>
            </a:r>
            <a:r>
              <a:rPr lang="en-IN" sz="2800" b="0" i="0" dirty="0" err="1" smtClean="0">
                <a:solidFill>
                  <a:srgbClr val="0070C0"/>
                </a:solidFill>
                <a:effectLst/>
                <a:latin typeface="Gill Sans MT" panose="020B0502020104020203" pitchFamily="34" charset="0"/>
              </a:rPr>
              <a:t>GPi</a:t>
            </a:r>
            <a:r>
              <a:rPr lang="en-IN" sz="2800" b="0" i="0" dirty="0" smtClean="0">
                <a:solidFill>
                  <a:srgbClr val="0070C0"/>
                </a:solidFill>
                <a:effectLst/>
                <a:latin typeface="Gill Sans MT" panose="020B0502020104020203" pitchFamily="34" charset="0"/>
              </a:rPr>
              <a:t> via the </a:t>
            </a:r>
            <a:r>
              <a:rPr lang="en-IN" sz="2800" b="0" i="0" dirty="0" err="1" smtClean="0">
                <a:solidFill>
                  <a:srgbClr val="0070C0"/>
                </a:solidFill>
                <a:effectLst/>
                <a:latin typeface="Gill Sans MT" panose="020B0502020104020203" pitchFamily="34" charset="0"/>
              </a:rPr>
              <a:t>subthalamic</a:t>
            </a:r>
            <a:r>
              <a:rPr lang="en-IN" sz="2800" b="0" i="0" dirty="0" smtClean="0">
                <a:solidFill>
                  <a:srgbClr val="0070C0"/>
                </a:solidFill>
                <a:effectLst/>
                <a:latin typeface="Gill Sans MT" panose="020B0502020104020203" pitchFamily="34" charset="0"/>
              </a:rPr>
              <a:t> nucleus (STN). </a:t>
            </a:r>
            <a:r>
              <a:rPr lang="en-IN" sz="2800" b="0" i="0" dirty="0" smtClean="0">
                <a:solidFill>
                  <a:srgbClr val="002060"/>
                </a:solidFill>
                <a:effectLst/>
                <a:latin typeface="Gill Sans MT" panose="020B0502020104020203" pitchFamily="34" charset="0"/>
              </a:rPr>
              <a:t>The consequence of the indirect pathway is to decrease the excitatory drive from thalamus to cortex. The increase in inhibition of the thalamic neurons in effect ‘turns down’ motor activity from the cortex.</a:t>
            </a:r>
          </a:p>
          <a:p>
            <a:pPr algn="just"/>
            <a:endParaRPr lang="en-IN" sz="2800" dirty="0">
              <a:solidFill>
                <a:srgbClr val="002060"/>
              </a:solidFill>
              <a:latin typeface="Gill Sans MT" panose="020B0502020104020203" pitchFamily="34" charset="0"/>
            </a:endParaRPr>
          </a:p>
          <a:p>
            <a:pPr algn="just"/>
            <a:r>
              <a:rPr lang="en-IN" sz="2800" b="0" i="0" dirty="0" smtClean="0">
                <a:solidFill>
                  <a:srgbClr val="002060"/>
                </a:solidFill>
                <a:effectLst/>
                <a:latin typeface="Gill Sans MT" panose="020B0502020104020203" pitchFamily="34" charset="0"/>
              </a:rPr>
              <a:t>The actions of both pathways regulate the neuronal output from the </a:t>
            </a:r>
            <a:r>
              <a:rPr lang="en-IN" sz="2800" b="0" i="0" dirty="0" err="1" smtClean="0">
                <a:solidFill>
                  <a:srgbClr val="002060"/>
                </a:solidFill>
                <a:effectLst/>
                <a:latin typeface="Gill Sans MT" panose="020B0502020104020203" pitchFamily="34" charset="0"/>
              </a:rPr>
              <a:t>GPi</a:t>
            </a:r>
            <a:r>
              <a:rPr lang="en-IN" sz="2800" b="0" i="0" dirty="0" smtClean="0">
                <a:solidFill>
                  <a:srgbClr val="002060"/>
                </a:solidFill>
                <a:effectLst/>
                <a:latin typeface="Gill Sans MT" panose="020B0502020104020203" pitchFamily="34" charset="0"/>
              </a:rPr>
              <a:t>, thus providing tonic inhibitory input to the thalamic nuclei that project to the primary and supplementary motor areas.</a:t>
            </a:r>
            <a:endParaRPr lang="en-IN" sz="2800" b="0" i="0" dirty="0">
              <a:solidFill>
                <a:srgbClr val="002060"/>
              </a:solidFill>
              <a:effectLst/>
              <a:latin typeface="Gill Sans MT" panose="020B0502020104020203" pitchFamily="34" charset="0"/>
            </a:endParaRPr>
          </a:p>
        </p:txBody>
      </p:sp>
      <p:sp>
        <p:nvSpPr>
          <p:cNvPr id="3" name="Rectangle 2"/>
          <p:cNvSpPr/>
          <p:nvPr/>
        </p:nvSpPr>
        <p:spPr>
          <a:xfrm>
            <a:off x="0" y="0"/>
            <a:ext cx="5575437" cy="553998"/>
          </a:xfrm>
          <a:prstGeom prst="rect">
            <a:avLst/>
          </a:prstGeom>
        </p:spPr>
        <p:txBody>
          <a:bodyPr wrap="none">
            <a:spAutoFit/>
          </a:bodyPr>
          <a:lstStyle/>
          <a:p>
            <a:pPr lvl="0"/>
            <a:r>
              <a:rPr lang="en-IN" sz="3000" b="1" u="sng" dirty="0">
                <a:solidFill>
                  <a:srgbClr val="00B050"/>
                </a:solidFill>
                <a:latin typeface="Gill Sans MT" panose="020B0502020104020203" pitchFamily="34" charset="0"/>
              </a:rPr>
              <a:t>CLINICAL </a:t>
            </a:r>
            <a:r>
              <a:rPr lang="en-IN" sz="3000" b="1" u="sng" dirty="0" smtClean="0">
                <a:solidFill>
                  <a:srgbClr val="00B050"/>
                </a:solidFill>
                <a:latin typeface="Gill Sans MT" panose="020B0502020104020203" pitchFamily="34" charset="0"/>
              </a:rPr>
              <a:t>ANATOMY (</a:t>
            </a:r>
            <a:r>
              <a:rPr lang="en-IN" sz="3000" b="1" u="sng" dirty="0" err="1" smtClean="0">
                <a:solidFill>
                  <a:srgbClr val="00B050"/>
                </a:solidFill>
                <a:latin typeface="Gill Sans MT" panose="020B0502020104020203" pitchFamily="34" charset="0"/>
              </a:rPr>
              <a:t>con’t</a:t>
            </a:r>
            <a:r>
              <a:rPr lang="en-IN" sz="3000" b="1" u="sng" dirty="0" smtClean="0">
                <a:solidFill>
                  <a:srgbClr val="00B050"/>
                </a:solidFill>
                <a:latin typeface="Gill Sans MT" panose="020B0502020104020203" pitchFamily="34" charset="0"/>
              </a:rPr>
              <a:t>)</a:t>
            </a:r>
            <a:endParaRPr lang="en-IN" sz="3000" b="1" u="sng" dirty="0">
              <a:solidFill>
                <a:srgbClr val="00B050"/>
              </a:solidFill>
              <a:latin typeface="Gill Sans MT" panose="020B0502020104020203" pitchFamily="34" charset="0"/>
            </a:endParaRPr>
          </a:p>
        </p:txBody>
      </p:sp>
    </p:spTree>
    <p:extLst>
      <p:ext uri="{BB962C8B-B14F-4D97-AF65-F5344CB8AC3E}">
        <p14:creationId xmlns:p14="http://schemas.microsoft.com/office/powerpoint/2010/main" val="2396765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986528"/>
          </a:xfrm>
          <a:prstGeom prst="rect">
            <a:avLst/>
          </a:prstGeom>
        </p:spPr>
        <p:txBody>
          <a:bodyPr wrap="square">
            <a:spAutoFit/>
          </a:bodyPr>
          <a:lstStyle/>
          <a:p>
            <a:pPr algn="just"/>
            <a:r>
              <a:rPr lang="en-IN" sz="2800" b="1" i="0" u="sng" dirty="0" smtClean="0">
                <a:solidFill>
                  <a:srgbClr val="00B050"/>
                </a:solidFill>
                <a:effectLst/>
                <a:latin typeface="Gill Sans MT" panose="020B0502020104020203" pitchFamily="34" charset="0"/>
              </a:rPr>
              <a:t>THE ROLE OF DOPAMINE</a:t>
            </a:r>
          </a:p>
          <a:p>
            <a:pPr marL="457200" indent="-457200" algn="just">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Dopamine, neurotransmitters, transmits chemical messages from one nerve cell to another across the </a:t>
            </a:r>
            <a:r>
              <a:rPr lang="en-IN" sz="2800" b="1" i="0" dirty="0" smtClean="0">
                <a:solidFill>
                  <a:srgbClr val="0070C0"/>
                </a:solidFill>
                <a:effectLst/>
                <a:latin typeface="Gill Sans MT" panose="020B0502020104020203" pitchFamily="34" charset="0"/>
              </a:rPr>
              <a:t>synapse</a:t>
            </a:r>
            <a:r>
              <a:rPr lang="en-IN" sz="2800" dirty="0" smtClean="0">
                <a:solidFill>
                  <a:srgbClr val="0070C0"/>
                </a:solidFill>
                <a:latin typeface="Gill Sans MT" panose="020B0502020104020203" pitchFamily="34" charset="0"/>
              </a:rPr>
              <a:t>.</a:t>
            </a:r>
          </a:p>
          <a:p>
            <a:pPr marL="457200" indent="-457200" algn="just">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Dopamine is secreted into the synapse from membrane storage vesicles in the presynaptic membrane. It crosses the synapse and binds to the postsynaptic membrane, where it activates dopamine receptors. Unused dopamine remaining in the synapse is absorbed back into the presynaptic cell; once back in the presynaptic cell, the excess dopamine is repackaged into storage vesicles and released once more into the synapse.</a:t>
            </a:r>
          </a:p>
          <a:p>
            <a:pPr marL="457200" indent="-457200" algn="just">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Within the synapse, as dopamine travels from one cell to another, it can be </a:t>
            </a:r>
            <a:r>
              <a:rPr lang="en-IN" sz="2800" b="0" i="0" dirty="0" smtClean="0">
                <a:solidFill>
                  <a:srgbClr val="0070C0"/>
                </a:solidFill>
                <a:effectLst/>
                <a:latin typeface="Gill Sans MT" panose="020B0502020104020203" pitchFamily="34" charset="0"/>
              </a:rPr>
              <a:t>broken down and rendered inactive by two enzymes, MAO (monoamine oxidase) and COMT (catechol-O-methyl </a:t>
            </a:r>
            <a:r>
              <a:rPr lang="en-IN" sz="2800" b="0" i="0" dirty="0" err="1" smtClean="0">
                <a:solidFill>
                  <a:srgbClr val="0070C0"/>
                </a:solidFill>
                <a:effectLst/>
                <a:latin typeface="Gill Sans MT" panose="020B0502020104020203" pitchFamily="34" charset="0"/>
              </a:rPr>
              <a:t>transferase</a:t>
            </a:r>
            <a:r>
              <a:rPr lang="en-IN" sz="2800" b="0" i="0" dirty="0" smtClean="0">
                <a:solidFill>
                  <a:srgbClr val="0070C0"/>
                </a:solidFill>
                <a:effectLst/>
                <a:latin typeface="Gill Sans MT" panose="020B0502020104020203" pitchFamily="34" charset="0"/>
              </a:rPr>
              <a:t>)</a:t>
            </a:r>
            <a:r>
              <a:rPr lang="en-IN" sz="2800" b="0" i="0" dirty="0" smtClean="0">
                <a:solidFill>
                  <a:srgbClr val="002060"/>
                </a:solidFill>
                <a:effectLst/>
                <a:latin typeface="Gill Sans MT" panose="020B0502020104020203" pitchFamily="34" charset="0"/>
              </a:rPr>
              <a:t>. One therapeutic strategy introduces a MAO inhibitor into the synapse, which interrupts the action of the MAO enzyme and prevents the breakdown of dopamine. This allows more dopamine to remain in the synapse and increases the likelihood that it will bind to the postsynaptic membrane.</a:t>
            </a:r>
            <a:endParaRPr lang="en-IN" sz="2800" b="0" i="0" dirty="0">
              <a:solidFill>
                <a:srgbClr val="002060"/>
              </a:solidFill>
              <a:effectLst/>
              <a:latin typeface="Gill Sans MT" panose="020B0502020104020203" pitchFamily="34" charset="0"/>
            </a:endParaRPr>
          </a:p>
        </p:txBody>
      </p:sp>
    </p:spTree>
    <p:extLst>
      <p:ext uri="{BB962C8B-B14F-4D97-AF65-F5344CB8AC3E}">
        <p14:creationId xmlns:p14="http://schemas.microsoft.com/office/powerpoint/2010/main" val="18054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0"/>
            <a:ext cx="4269695" cy="553998"/>
          </a:xfrm>
          <a:prstGeom prst="rect">
            <a:avLst/>
          </a:prstGeom>
        </p:spPr>
        <p:txBody>
          <a:bodyPr wrap="none">
            <a:spAutoFit/>
          </a:bodyPr>
          <a:lstStyle/>
          <a:p>
            <a:r>
              <a:rPr lang="en-IN" sz="3000" b="1" i="0" u="sng" dirty="0" smtClean="0">
                <a:solidFill>
                  <a:srgbClr val="00B050"/>
                </a:solidFill>
                <a:effectLst/>
                <a:latin typeface="Gill Sans MT" panose="020B0502020104020203" pitchFamily="34" charset="0"/>
              </a:rPr>
              <a:t>PATHOPHYSIOLOGY</a:t>
            </a:r>
            <a:endParaRPr lang="en-IN" sz="3000" b="1" i="0" u="sng" dirty="0">
              <a:solidFill>
                <a:srgbClr val="00B050"/>
              </a:solidFill>
              <a:effectLst/>
              <a:latin typeface="Gill Sans MT" panose="020B0502020104020203" pitchFamily="34" charset="0"/>
            </a:endParaRPr>
          </a:p>
        </p:txBody>
      </p:sp>
      <p:sp>
        <p:nvSpPr>
          <p:cNvPr id="3" name="Rectangle 2"/>
          <p:cNvSpPr/>
          <p:nvPr/>
        </p:nvSpPr>
        <p:spPr>
          <a:xfrm>
            <a:off x="0" y="914606"/>
            <a:ext cx="12192000" cy="5262979"/>
          </a:xfrm>
          <a:prstGeom prst="rect">
            <a:avLst/>
          </a:prstGeom>
        </p:spPr>
        <p:txBody>
          <a:bodyPr wrap="square">
            <a:spAutoFit/>
          </a:bodyPr>
          <a:lstStyle/>
          <a:p>
            <a:pPr marL="457200" indent="-457200" algn="just">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Environmental pollutants, pathogens (viral or bacterial), and genetics are some possible causes of the initiation of this disease process.</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cause of Parkinson disease is believed to be a variable combination of poorly understood genetic and environmental factors.</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Both autosomal dominant and recessive genes can cause classic Parkinson disease. </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The protein </a:t>
            </a:r>
            <a:r>
              <a:rPr lang="en-IN" sz="2800" b="1" dirty="0" smtClean="0">
                <a:solidFill>
                  <a:srgbClr val="0070C0"/>
                </a:solidFill>
                <a:latin typeface="Gill Sans MT" panose="020B0502020104020203" pitchFamily="34" charset="0"/>
              </a:rPr>
              <a:t>α-</a:t>
            </a:r>
            <a:r>
              <a:rPr lang="en-IN" sz="2800" b="1" dirty="0" err="1" smtClean="0">
                <a:solidFill>
                  <a:srgbClr val="0070C0"/>
                </a:solidFill>
                <a:latin typeface="Gill Sans MT" panose="020B0502020104020203" pitchFamily="34" charset="0"/>
              </a:rPr>
              <a:t>synuclein</a:t>
            </a:r>
            <a:r>
              <a:rPr lang="en-IN" sz="2800" dirty="0" smtClean="0">
                <a:solidFill>
                  <a:srgbClr val="002060"/>
                </a:solidFill>
                <a:latin typeface="Gill Sans MT" panose="020B0502020104020203" pitchFamily="34" charset="0"/>
              </a:rPr>
              <a:t>, which is the chief constituent of the hallmark cytoplasmic inclusion, the </a:t>
            </a:r>
            <a:r>
              <a:rPr lang="en-IN" sz="2800" b="1" dirty="0" err="1" smtClean="0">
                <a:solidFill>
                  <a:srgbClr val="0070C0"/>
                </a:solidFill>
                <a:latin typeface="Gill Sans MT" panose="020B0502020104020203" pitchFamily="34" charset="0"/>
              </a:rPr>
              <a:t>Lewy</a:t>
            </a:r>
            <a:r>
              <a:rPr lang="en-IN" sz="2800" b="1" dirty="0" smtClean="0">
                <a:solidFill>
                  <a:srgbClr val="0070C0"/>
                </a:solidFill>
                <a:latin typeface="Gill Sans MT" panose="020B0502020104020203" pitchFamily="34" charset="0"/>
              </a:rPr>
              <a:t> body</a:t>
            </a:r>
            <a:r>
              <a:rPr lang="en-IN" sz="2800" dirty="0" smtClean="0">
                <a:solidFill>
                  <a:srgbClr val="002060"/>
                </a:solidFill>
                <a:latin typeface="Gill Sans MT" panose="020B0502020104020203" pitchFamily="34" charset="0"/>
              </a:rPr>
              <a:t>, is critical in the pathogenesis of Parkinson disease. </a:t>
            </a:r>
          </a:p>
          <a:p>
            <a:pPr marL="457200" indent="-457200" algn="just">
              <a:buFont typeface="Wingdings" panose="05000000000000000000" pitchFamily="2" charset="2"/>
              <a:buChar char="Ø"/>
            </a:pPr>
            <a:r>
              <a:rPr lang="en-IN" sz="2800" dirty="0" smtClean="0">
                <a:solidFill>
                  <a:srgbClr val="002060"/>
                </a:solidFill>
                <a:latin typeface="Gill Sans MT" panose="020B0502020104020203" pitchFamily="34" charset="0"/>
              </a:rPr>
              <a:t>Abnormal aggregation of the protein, either from mutations in the α-</a:t>
            </a:r>
            <a:r>
              <a:rPr lang="en-IN" sz="2800" dirty="0" err="1" smtClean="0">
                <a:solidFill>
                  <a:srgbClr val="002060"/>
                </a:solidFill>
                <a:latin typeface="Gill Sans MT" panose="020B0502020104020203" pitchFamily="34" charset="0"/>
              </a:rPr>
              <a:t>synuclein</a:t>
            </a:r>
            <a:r>
              <a:rPr lang="en-IN" sz="2800" dirty="0" smtClean="0">
                <a:solidFill>
                  <a:srgbClr val="002060"/>
                </a:solidFill>
                <a:latin typeface="Gill Sans MT" panose="020B0502020104020203" pitchFamily="34" charset="0"/>
              </a:rPr>
              <a:t> gene or as a result of excessive production of the normal protein because of gene duplications or triplications, is associated with varying disease phenotypes.</a:t>
            </a:r>
            <a:endParaRPr lang="en-IN" sz="2800"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830748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425211"/>
            <a:ext cx="12192000" cy="6986528"/>
          </a:xfrm>
          <a:prstGeom prst="rect">
            <a:avLst/>
          </a:prstGeom>
        </p:spPr>
        <p:txBody>
          <a:bodyPr wrap="square">
            <a:spAutoFit/>
          </a:bodyPr>
          <a:lstStyle/>
          <a:p>
            <a:pPr marL="457200" indent="-457200" algn="just">
              <a:buFont typeface="Wingdings" panose="05000000000000000000" pitchFamily="2" charset="2"/>
              <a:buChar char="Ø"/>
            </a:pPr>
            <a:r>
              <a:rPr lang="en-IN" sz="2800" i="0" dirty="0" smtClean="0">
                <a:solidFill>
                  <a:srgbClr val="002060"/>
                </a:solidFill>
                <a:effectLst/>
                <a:latin typeface="Gill Sans MT" panose="020B0502020104020203" pitchFamily="34" charset="0"/>
              </a:rPr>
              <a:t>Parkinson’s is traditionally defined, pathologically, by the finding of</a:t>
            </a:r>
            <a:r>
              <a:rPr lang="en-IN" sz="2800" i="0" dirty="0" smtClean="0">
                <a:solidFill>
                  <a:srgbClr val="020621"/>
                </a:solidFill>
                <a:effectLst/>
                <a:latin typeface="Gill Sans MT" panose="020B0502020104020203" pitchFamily="34" charset="0"/>
              </a:rPr>
              <a:t> </a:t>
            </a:r>
            <a:r>
              <a:rPr lang="en-IN" sz="2800" i="0" dirty="0" err="1" smtClean="0">
                <a:solidFill>
                  <a:srgbClr val="0070C0"/>
                </a:solidFill>
                <a:effectLst/>
                <a:latin typeface="Gill Sans MT" panose="020B0502020104020203" pitchFamily="34" charset="0"/>
              </a:rPr>
              <a:t>Lewy</a:t>
            </a:r>
            <a:r>
              <a:rPr lang="en-IN" sz="2800" i="0" dirty="0" smtClean="0">
                <a:solidFill>
                  <a:srgbClr val="0070C0"/>
                </a:solidFill>
                <a:effectLst/>
                <a:latin typeface="Gill Sans MT" panose="020B0502020104020203" pitchFamily="34" charset="0"/>
              </a:rPr>
              <a:t> bodies </a:t>
            </a:r>
            <a:r>
              <a:rPr lang="en-IN" sz="2800" i="0" dirty="0" smtClean="0">
                <a:solidFill>
                  <a:srgbClr val="002060"/>
                </a:solidFill>
                <a:effectLst/>
                <a:latin typeface="Gill Sans MT" panose="020B0502020104020203" pitchFamily="34" charset="0"/>
              </a:rPr>
              <a:t>and</a:t>
            </a:r>
            <a:r>
              <a:rPr lang="en-IN" sz="2800" i="0" dirty="0" smtClean="0">
                <a:solidFill>
                  <a:srgbClr val="020621"/>
                </a:solidFill>
                <a:effectLst/>
                <a:latin typeface="Gill Sans MT" panose="020B0502020104020203" pitchFamily="34" charset="0"/>
              </a:rPr>
              <a:t> </a:t>
            </a:r>
            <a:r>
              <a:rPr lang="en-IN" sz="2800" i="0" dirty="0" smtClean="0">
                <a:solidFill>
                  <a:srgbClr val="0070C0"/>
                </a:solidFill>
                <a:effectLst/>
                <a:latin typeface="Gill Sans MT" panose="020B0502020104020203" pitchFamily="34" charset="0"/>
              </a:rPr>
              <a:t>degeneration of </a:t>
            </a:r>
            <a:r>
              <a:rPr lang="en-IN" sz="2800" i="0" dirty="0" err="1" smtClean="0">
                <a:solidFill>
                  <a:srgbClr val="0070C0"/>
                </a:solidFill>
                <a:effectLst/>
                <a:latin typeface="Gill Sans MT" panose="020B0502020104020203" pitchFamily="34" charset="0"/>
              </a:rPr>
              <a:t>catecholaminergic</a:t>
            </a:r>
            <a:r>
              <a:rPr lang="en-IN" sz="2800" i="0" dirty="0" smtClean="0">
                <a:solidFill>
                  <a:srgbClr val="0070C0"/>
                </a:solidFill>
                <a:effectLst/>
                <a:latin typeface="Gill Sans MT" panose="020B0502020104020203" pitchFamily="34" charset="0"/>
              </a:rPr>
              <a:t> neurones</a:t>
            </a:r>
            <a:r>
              <a:rPr lang="en-IN" sz="2800" i="0" dirty="0" smtClean="0">
                <a:solidFill>
                  <a:srgbClr val="020621"/>
                </a:solidFill>
                <a:effectLst/>
                <a:latin typeface="Gill Sans MT" panose="020B0502020104020203" pitchFamily="34" charset="0"/>
              </a:rPr>
              <a:t> </a:t>
            </a:r>
            <a:r>
              <a:rPr lang="en-IN" sz="2800" i="0" dirty="0" smtClean="0">
                <a:solidFill>
                  <a:srgbClr val="002060"/>
                </a:solidFill>
                <a:effectLst/>
                <a:latin typeface="Gill Sans MT" panose="020B0502020104020203" pitchFamily="34" charset="0"/>
              </a:rPr>
              <a:t>at post-mortem.</a:t>
            </a:r>
          </a:p>
          <a:p>
            <a:pPr marL="457200" indent="-457200" algn="just">
              <a:buFont typeface="Wingdings" panose="05000000000000000000" pitchFamily="2" charset="2"/>
              <a:buChar char="Ø"/>
            </a:pPr>
            <a:r>
              <a:rPr lang="en-IN" sz="2800" i="0" dirty="0" smtClean="0">
                <a:solidFill>
                  <a:srgbClr val="002060"/>
                </a:solidFill>
                <a:effectLst/>
                <a:latin typeface="Gill Sans MT" panose="020B0502020104020203" pitchFamily="34" charset="0"/>
              </a:rPr>
              <a:t>The core pathology of PD affects the dopamine-producing neurons of the </a:t>
            </a:r>
            <a:r>
              <a:rPr lang="en-IN" sz="2800" i="0" dirty="0" err="1" smtClean="0">
                <a:solidFill>
                  <a:srgbClr val="002060"/>
                </a:solidFill>
                <a:effectLst/>
                <a:latin typeface="Gill Sans MT" panose="020B0502020104020203" pitchFamily="34" charset="0"/>
              </a:rPr>
              <a:t>substantia</a:t>
            </a:r>
            <a:r>
              <a:rPr lang="en-IN" sz="2800" i="0" dirty="0" smtClean="0">
                <a:solidFill>
                  <a:srgbClr val="002060"/>
                </a:solidFill>
                <a:effectLst/>
                <a:latin typeface="Gill Sans MT" panose="020B0502020104020203" pitchFamily="34" charset="0"/>
              </a:rPr>
              <a:t> </a:t>
            </a:r>
            <a:r>
              <a:rPr lang="en-IN" sz="2800" i="0" dirty="0" err="1" smtClean="0">
                <a:solidFill>
                  <a:srgbClr val="002060"/>
                </a:solidFill>
                <a:effectLst/>
                <a:latin typeface="Gill Sans MT" panose="020B0502020104020203" pitchFamily="34" charset="0"/>
              </a:rPr>
              <a:t>nigra</a:t>
            </a:r>
            <a:r>
              <a:rPr lang="en-IN" sz="2800" i="0" dirty="0" smtClean="0">
                <a:solidFill>
                  <a:srgbClr val="002060"/>
                </a:solidFill>
                <a:effectLst/>
                <a:latin typeface="Gill Sans MT" panose="020B0502020104020203" pitchFamily="34" charset="0"/>
              </a:rPr>
              <a:t> (SN). </a:t>
            </a:r>
          </a:p>
          <a:p>
            <a:pPr marL="457200" indent="-457200" algn="just">
              <a:buFont typeface="Wingdings" panose="05000000000000000000" pitchFamily="2" charset="2"/>
              <a:buChar char="Ø"/>
            </a:pPr>
            <a:r>
              <a:rPr lang="en-IN" sz="2800" i="0" dirty="0" smtClean="0">
                <a:solidFill>
                  <a:srgbClr val="002060"/>
                </a:solidFill>
                <a:effectLst/>
                <a:latin typeface="Gill Sans MT" panose="020B0502020104020203" pitchFamily="34" charset="0"/>
              </a:rPr>
              <a:t>The mid-section of the SN (zonal </a:t>
            </a:r>
            <a:r>
              <a:rPr lang="en-IN" sz="2800" i="0" dirty="0" err="1" smtClean="0">
                <a:solidFill>
                  <a:srgbClr val="002060"/>
                </a:solidFill>
                <a:effectLst/>
                <a:latin typeface="Gill Sans MT" panose="020B0502020104020203" pitchFamily="34" charset="0"/>
              </a:rPr>
              <a:t>compacta</a:t>
            </a:r>
            <a:r>
              <a:rPr lang="en-IN" sz="2800" i="0" dirty="0" smtClean="0">
                <a:solidFill>
                  <a:srgbClr val="002060"/>
                </a:solidFill>
                <a:effectLst/>
                <a:latin typeface="Gill Sans MT" panose="020B0502020104020203" pitchFamily="34" charset="0"/>
              </a:rPr>
              <a:t>) is involved earliest and most severely. </a:t>
            </a:r>
          </a:p>
          <a:p>
            <a:pPr marL="457200" indent="-457200" algn="just">
              <a:buFont typeface="Wingdings" panose="05000000000000000000" pitchFamily="2" charset="2"/>
              <a:buChar char="Ø"/>
            </a:pPr>
            <a:r>
              <a:rPr lang="en-IN" sz="2800" i="0" dirty="0" smtClean="0">
                <a:solidFill>
                  <a:srgbClr val="002060"/>
                </a:solidFill>
                <a:effectLst/>
                <a:latin typeface="Gill Sans MT" panose="020B0502020104020203" pitchFamily="34" charset="0"/>
              </a:rPr>
              <a:t>In advanced PD, loss of pigmented neurons results in gross depigmentation of the SN. </a:t>
            </a:r>
          </a:p>
          <a:p>
            <a:pPr marL="457200" indent="-457200" algn="just">
              <a:buFont typeface="Wingdings" panose="05000000000000000000" pitchFamily="2" charset="2"/>
              <a:buChar char="Ø"/>
            </a:pPr>
            <a:r>
              <a:rPr lang="en-IN" sz="2800" i="0" dirty="0" err="1" smtClean="0">
                <a:solidFill>
                  <a:srgbClr val="002060"/>
                </a:solidFill>
                <a:effectLst/>
                <a:latin typeface="Gill Sans MT" panose="020B0502020104020203" pitchFamily="34" charset="0"/>
              </a:rPr>
              <a:t>Neuromelanin</a:t>
            </a:r>
            <a:r>
              <a:rPr lang="en-IN" sz="2800" i="0" dirty="0" smtClean="0">
                <a:solidFill>
                  <a:srgbClr val="002060"/>
                </a:solidFill>
                <a:effectLst/>
                <a:latin typeface="Gill Sans MT" panose="020B0502020104020203" pitchFamily="34" charset="0"/>
              </a:rPr>
              <a:t> released from dying neurons is picked up by macrophages and astrocytes, and a small amount is found free in the </a:t>
            </a:r>
            <a:r>
              <a:rPr lang="en-IN" sz="2800" i="0" dirty="0" err="1" smtClean="0">
                <a:solidFill>
                  <a:srgbClr val="002060"/>
                </a:solidFill>
                <a:effectLst/>
                <a:latin typeface="Gill Sans MT" panose="020B0502020104020203" pitchFamily="34" charset="0"/>
              </a:rPr>
              <a:t>neuropil</a:t>
            </a:r>
            <a:r>
              <a:rPr lang="en-IN" sz="2800" i="0" dirty="0" smtClean="0">
                <a:solidFill>
                  <a:srgbClr val="002060"/>
                </a:solidFill>
                <a:effectLst/>
                <a:latin typeface="Gill Sans MT" panose="020B0502020104020203" pitchFamily="34" charset="0"/>
              </a:rPr>
              <a:t>. </a:t>
            </a:r>
          </a:p>
          <a:p>
            <a:pPr marL="457200" indent="-457200" algn="just">
              <a:buFont typeface="Wingdings" panose="05000000000000000000" pitchFamily="2" charset="2"/>
              <a:buChar char="Ø"/>
            </a:pPr>
            <a:r>
              <a:rPr lang="en-IN" sz="2800" i="0" dirty="0" smtClean="0">
                <a:solidFill>
                  <a:srgbClr val="002060"/>
                </a:solidFill>
                <a:effectLst/>
                <a:latin typeface="Gill Sans MT" panose="020B0502020104020203" pitchFamily="34" charset="0"/>
              </a:rPr>
              <a:t>Dopamine is produced by SN neurons from DOPA (also a precursor of melanin) and transported along the axons of these neurons to the striatum. </a:t>
            </a:r>
          </a:p>
          <a:p>
            <a:pPr marL="457200" indent="-457200" algn="just">
              <a:buFont typeface="Wingdings" panose="05000000000000000000" pitchFamily="2" charset="2"/>
              <a:buChar char="Ø"/>
            </a:pPr>
            <a:r>
              <a:rPr lang="en-IN" sz="2800" i="0" dirty="0" smtClean="0">
                <a:solidFill>
                  <a:srgbClr val="002060"/>
                </a:solidFill>
                <a:effectLst/>
                <a:latin typeface="Gill Sans MT" panose="020B0502020104020203" pitchFamily="34" charset="0"/>
              </a:rPr>
              <a:t>The triad of rigidity, </a:t>
            </a:r>
            <a:r>
              <a:rPr lang="en-IN" sz="2800" i="0" dirty="0" err="1" smtClean="0">
                <a:solidFill>
                  <a:srgbClr val="002060"/>
                </a:solidFill>
                <a:effectLst/>
                <a:latin typeface="Gill Sans MT" panose="020B0502020104020203" pitchFamily="34" charset="0"/>
              </a:rPr>
              <a:t>bradykinesia</a:t>
            </a:r>
            <a:r>
              <a:rPr lang="en-IN" sz="2800" i="0" dirty="0" smtClean="0">
                <a:solidFill>
                  <a:srgbClr val="002060"/>
                </a:solidFill>
                <a:effectLst/>
                <a:latin typeface="Gill Sans MT" panose="020B0502020104020203" pitchFamily="34" charset="0"/>
              </a:rPr>
              <a:t> and tremor at rest correlates with degeneration of the dopaminergic </a:t>
            </a:r>
            <a:r>
              <a:rPr lang="en-IN" sz="2800" i="0" dirty="0" err="1" smtClean="0">
                <a:solidFill>
                  <a:srgbClr val="002060"/>
                </a:solidFill>
                <a:effectLst/>
                <a:latin typeface="Gill Sans MT" panose="020B0502020104020203" pitchFamily="34" charset="0"/>
              </a:rPr>
              <a:t>nigrostriatal</a:t>
            </a:r>
            <a:r>
              <a:rPr lang="en-IN" sz="2800" i="0" dirty="0" smtClean="0">
                <a:solidFill>
                  <a:srgbClr val="002060"/>
                </a:solidFill>
                <a:effectLst/>
                <a:latin typeface="Gill Sans MT" panose="020B0502020104020203" pitchFamily="34" charset="0"/>
              </a:rPr>
              <a:t> pathway and dopamine depletion in the striatum. </a:t>
            </a:r>
          </a:p>
          <a:p>
            <a:pPr marL="457200" indent="-457200">
              <a:buFont typeface="Wingdings" panose="05000000000000000000" pitchFamily="2" charset="2"/>
              <a:buChar char="Ø"/>
            </a:pPr>
            <a:endParaRPr lang="en-IN" sz="2800" i="0" dirty="0" smtClean="0">
              <a:solidFill>
                <a:srgbClr val="002060"/>
              </a:solidFill>
              <a:effectLst/>
              <a:latin typeface="Gill Sans MT" panose="020B0502020104020203" pitchFamily="34" charset="0"/>
            </a:endParaRPr>
          </a:p>
        </p:txBody>
      </p:sp>
      <p:sp>
        <p:nvSpPr>
          <p:cNvPr id="3" name="Rectangle 2"/>
          <p:cNvSpPr/>
          <p:nvPr/>
        </p:nvSpPr>
        <p:spPr>
          <a:xfrm>
            <a:off x="0" y="0"/>
            <a:ext cx="2741135" cy="553998"/>
          </a:xfrm>
          <a:prstGeom prst="rect">
            <a:avLst/>
          </a:prstGeom>
        </p:spPr>
        <p:txBody>
          <a:bodyPr wrap="none">
            <a:spAutoFit/>
          </a:bodyPr>
          <a:lstStyle/>
          <a:p>
            <a:r>
              <a:rPr lang="en-IN" sz="3000" b="1" u="sng" dirty="0" smtClean="0">
                <a:solidFill>
                  <a:schemeClr val="accent6"/>
                </a:solidFill>
                <a:latin typeface="Gill Sans MT" panose="020B0502020104020203" pitchFamily="34" charset="0"/>
              </a:rPr>
              <a:t>PATHOLOGY</a:t>
            </a:r>
            <a:endParaRPr lang="en-IN" sz="3000" b="1" u="sng" dirty="0">
              <a:solidFill>
                <a:schemeClr val="accent6"/>
              </a:solidFill>
              <a:latin typeface="Gill Sans MT" panose="020B0502020104020203" pitchFamily="34" charset="0"/>
            </a:endParaRPr>
          </a:p>
        </p:txBody>
      </p:sp>
    </p:spTree>
    <p:extLst>
      <p:ext uri="{BB962C8B-B14F-4D97-AF65-F5344CB8AC3E}">
        <p14:creationId xmlns:p14="http://schemas.microsoft.com/office/powerpoint/2010/main" val="307177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1" y="462790"/>
            <a:ext cx="12191999" cy="6555641"/>
          </a:xfrm>
          <a:prstGeom prst="rect">
            <a:avLst/>
          </a:prstGeom>
        </p:spPr>
        <p:txBody>
          <a:bodyPr wrap="square">
            <a:spAutoFit/>
          </a:bodyPr>
          <a:lstStyle/>
          <a:p>
            <a:pPr marL="457200" indent="-457200" algn="just">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A-</a:t>
            </a:r>
            <a:r>
              <a:rPr lang="en-IN" sz="2800" b="0" i="0" dirty="0" err="1" smtClean="0">
                <a:solidFill>
                  <a:srgbClr val="002060"/>
                </a:solidFill>
                <a:effectLst/>
                <a:latin typeface="Gill Sans MT" panose="020B0502020104020203" pitchFamily="34" charset="0"/>
              </a:rPr>
              <a:t>synuclein</a:t>
            </a:r>
            <a:r>
              <a:rPr lang="en-IN" sz="2800" b="0" i="0" dirty="0" smtClean="0">
                <a:solidFill>
                  <a:srgbClr val="002060"/>
                </a:solidFill>
                <a:effectLst/>
                <a:latin typeface="Gill Sans MT" panose="020B0502020104020203" pitchFamily="34" charset="0"/>
              </a:rPr>
              <a:t> deposits and LBs are also present in the cerebral cortex, limbic system, and in many extra-</a:t>
            </a:r>
            <a:r>
              <a:rPr lang="en-IN" sz="2800" b="0" i="0" dirty="0" err="1" smtClean="0">
                <a:solidFill>
                  <a:srgbClr val="002060"/>
                </a:solidFill>
                <a:effectLst/>
                <a:latin typeface="Gill Sans MT" panose="020B0502020104020203" pitchFamily="34" charset="0"/>
              </a:rPr>
              <a:t>nigral</a:t>
            </a:r>
            <a:r>
              <a:rPr lang="en-IN" sz="2800" b="0" i="0" dirty="0" smtClean="0">
                <a:solidFill>
                  <a:srgbClr val="002060"/>
                </a:solidFill>
                <a:effectLst/>
                <a:latin typeface="Gill Sans MT" panose="020B0502020104020203" pitchFamily="34" charset="0"/>
              </a:rPr>
              <a:t> neuronal groups, including the reticular activating system, locus </a:t>
            </a:r>
            <a:r>
              <a:rPr lang="en-IN" sz="2800" b="0" i="0" dirty="0" err="1" smtClean="0">
                <a:solidFill>
                  <a:srgbClr val="002060"/>
                </a:solidFill>
                <a:effectLst/>
                <a:latin typeface="Gill Sans MT" panose="020B0502020104020203" pitchFamily="34" charset="0"/>
              </a:rPr>
              <a:t>ceruleus</a:t>
            </a:r>
            <a:r>
              <a:rPr lang="en-IN" sz="2800" b="0" i="0" dirty="0" smtClean="0">
                <a:solidFill>
                  <a:srgbClr val="002060"/>
                </a:solidFill>
                <a:effectLst/>
                <a:latin typeface="Gill Sans MT" panose="020B0502020104020203" pitchFamily="34" charset="0"/>
              </a:rPr>
              <a:t>, dorsal motor nucleus of the </a:t>
            </a:r>
            <a:r>
              <a:rPr lang="en-IN" sz="2800" b="0" i="0" dirty="0" err="1" smtClean="0">
                <a:solidFill>
                  <a:srgbClr val="002060"/>
                </a:solidFill>
                <a:effectLst/>
                <a:latin typeface="Gill Sans MT" panose="020B0502020104020203" pitchFamily="34" charset="0"/>
              </a:rPr>
              <a:t>vagus</a:t>
            </a:r>
            <a:r>
              <a:rPr lang="en-IN" sz="2800" b="0" i="0" dirty="0" smtClean="0">
                <a:solidFill>
                  <a:srgbClr val="002060"/>
                </a:solidFill>
                <a:effectLst/>
                <a:latin typeface="Gill Sans MT" panose="020B0502020104020203" pitchFamily="34" charset="0"/>
              </a:rPr>
              <a:t>, the nucleus </a:t>
            </a:r>
            <a:r>
              <a:rPr lang="en-IN" sz="2800" b="0" i="0" dirty="0" err="1" smtClean="0">
                <a:solidFill>
                  <a:srgbClr val="002060"/>
                </a:solidFill>
                <a:effectLst/>
                <a:latin typeface="Gill Sans MT" panose="020B0502020104020203" pitchFamily="34" charset="0"/>
              </a:rPr>
              <a:t>basalis</a:t>
            </a:r>
            <a:r>
              <a:rPr lang="en-IN" sz="2800" b="0" i="0" dirty="0" smtClean="0">
                <a:solidFill>
                  <a:srgbClr val="002060"/>
                </a:solidFill>
                <a:effectLst/>
                <a:latin typeface="Gill Sans MT" panose="020B0502020104020203" pitchFamily="34" charset="0"/>
              </a:rPr>
              <a:t> of </a:t>
            </a:r>
            <a:r>
              <a:rPr lang="en-IN" sz="2800" b="0" i="0" dirty="0" err="1" smtClean="0">
                <a:solidFill>
                  <a:srgbClr val="002060"/>
                </a:solidFill>
                <a:effectLst/>
                <a:latin typeface="Gill Sans MT" panose="020B0502020104020203" pitchFamily="34" charset="0"/>
              </a:rPr>
              <a:t>Meynert</a:t>
            </a:r>
            <a:r>
              <a:rPr lang="en-IN" sz="2800" b="0" i="0" dirty="0" smtClean="0">
                <a:solidFill>
                  <a:srgbClr val="002060"/>
                </a:solidFill>
                <a:effectLst/>
                <a:latin typeface="Gill Sans MT" panose="020B0502020104020203" pitchFamily="34" charset="0"/>
              </a:rPr>
              <a:t>, olfactory nerves, sympathetic ganglia, and </a:t>
            </a:r>
            <a:r>
              <a:rPr lang="en-IN" sz="2800" b="0" i="0" dirty="0" err="1" smtClean="0">
                <a:solidFill>
                  <a:srgbClr val="002060"/>
                </a:solidFill>
                <a:effectLst/>
                <a:latin typeface="Gill Sans MT" panose="020B0502020104020203" pitchFamily="34" charset="0"/>
              </a:rPr>
              <a:t>myenteric</a:t>
            </a:r>
            <a:r>
              <a:rPr lang="en-IN" sz="2800" b="0" i="0" dirty="0" smtClean="0">
                <a:solidFill>
                  <a:srgbClr val="002060"/>
                </a:solidFill>
                <a:effectLst/>
                <a:latin typeface="Gill Sans MT" panose="020B0502020104020203" pitchFamily="34" charset="0"/>
              </a:rPr>
              <a:t> plexus, leading to impairment of noradrenergic, serotoninergic, and cholinergic neurotransmission. </a:t>
            </a:r>
          </a:p>
          <a:p>
            <a:pPr marL="457200" indent="-457200" algn="just">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This widespread pathology has only been fully appreciated in recent years, when antibodies to α-</a:t>
            </a:r>
            <a:r>
              <a:rPr lang="en-IN" sz="2800" b="0" i="0" dirty="0" err="1" smtClean="0">
                <a:solidFill>
                  <a:srgbClr val="002060"/>
                </a:solidFill>
                <a:effectLst/>
                <a:latin typeface="Gill Sans MT" panose="020B0502020104020203" pitchFamily="34" charset="0"/>
              </a:rPr>
              <a:t>synuclein</a:t>
            </a:r>
            <a:r>
              <a:rPr lang="en-IN" sz="2800" b="0" i="0" dirty="0" smtClean="0">
                <a:solidFill>
                  <a:srgbClr val="002060"/>
                </a:solidFill>
                <a:effectLst/>
                <a:latin typeface="Gill Sans MT" panose="020B0502020104020203" pitchFamily="34" charset="0"/>
              </a:rPr>
              <a:t> made it easier to detect LBs and </a:t>
            </a:r>
            <a:r>
              <a:rPr lang="en-IN" sz="2800" b="0" i="0" dirty="0" err="1" smtClean="0">
                <a:solidFill>
                  <a:srgbClr val="002060"/>
                </a:solidFill>
                <a:effectLst/>
                <a:latin typeface="Gill Sans MT" panose="020B0502020104020203" pitchFamily="34" charset="0"/>
              </a:rPr>
              <a:t>synuclein</a:t>
            </a:r>
            <a:r>
              <a:rPr lang="en-IN" sz="2800" b="0" i="0" dirty="0" smtClean="0">
                <a:solidFill>
                  <a:srgbClr val="002060"/>
                </a:solidFill>
                <a:effectLst/>
                <a:latin typeface="Gill Sans MT" panose="020B0502020104020203" pitchFamily="34" charset="0"/>
              </a:rPr>
              <a:t> deposits outside the SN. </a:t>
            </a:r>
          </a:p>
          <a:p>
            <a:pPr marL="457200" indent="-457200" algn="just">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Thus, PD should be viewed as a systemic disorder that affects the entire CNS and PNS, not just the dopaminergic system. </a:t>
            </a:r>
          </a:p>
          <a:p>
            <a:pPr marL="457200" indent="-457200" algn="just">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This widespread involvement explains the diverse motor and </a:t>
            </a:r>
            <a:r>
              <a:rPr lang="en-IN" sz="2800" b="0" i="0" dirty="0" err="1" smtClean="0">
                <a:solidFill>
                  <a:srgbClr val="002060"/>
                </a:solidFill>
                <a:effectLst/>
                <a:latin typeface="Gill Sans MT" panose="020B0502020104020203" pitchFamily="34" charset="0"/>
              </a:rPr>
              <a:t>nonmotor</a:t>
            </a:r>
            <a:r>
              <a:rPr lang="en-IN" sz="2800" b="0" i="0" dirty="0" smtClean="0">
                <a:solidFill>
                  <a:srgbClr val="002060"/>
                </a:solidFill>
                <a:effectLst/>
                <a:latin typeface="Gill Sans MT" panose="020B0502020104020203" pitchFamily="34" charset="0"/>
              </a:rPr>
              <a:t> manifestations of PD. </a:t>
            </a:r>
          </a:p>
          <a:p>
            <a:pPr marL="457200" indent="-457200" algn="just">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Although they are characteristic of PD, LBs may be found </a:t>
            </a:r>
            <a:r>
              <a:rPr lang="en-IN" sz="2800" b="0" i="0" dirty="0" err="1" smtClean="0">
                <a:solidFill>
                  <a:srgbClr val="002060"/>
                </a:solidFill>
                <a:effectLst/>
                <a:latin typeface="Gill Sans MT" panose="020B0502020104020203" pitchFamily="34" charset="0"/>
              </a:rPr>
              <a:t>nonspecifically</a:t>
            </a:r>
            <a:r>
              <a:rPr lang="en-IN" sz="2800" b="0" i="0" dirty="0" smtClean="0">
                <a:solidFill>
                  <a:srgbClr val="002060"/>
                </a:solidFill>
                <a:effectLst/>
                <a:latin typeface="Gill Sans MT" panose="020B0502020104020203" pitchFamily="34" charset="0"/>
              </a:rPr>
              <a:t> in many other neurodegenerative conditions.</a:t>
            </a:r>
            <a:endParaRPr lang="en-IN" sz="2800" dirty="0">
              <a:solidFill>
                <a:srgbClr val="002060"/>
              </a:solidFill>
              <a:latin typeface="Gill Sans MT" panose="020B0502020104020203" pitchFamily="34" charset="0"/>
            </a:endParaRPr>
          </a:p>
        </p:txBody>
      </p:sp>
      <p:sp>
        <p:nvSpPr>
          <p:cNvPr id="3" name="Rectangle 2"/>
          <p:cNvSpPr/>
          <p:nvPr/>
        </p:nvSpPr>
        <p:spPr>
          <a:xfrm>
            <a:off x="0" y="0"/>
            <a:ext cx="4033797" cy="553998"/>
          </a:xfrm>
          <a:prstGeom prst="rect">
            <a:avLst/>
          </a:prstGeom>
        </p:spPr>
        <p:txBody>
          <a:bodyPr wrap="none">
            <a:spAutoFit/>
          </a:bodyPr>
          <a:lstStyle/>
          <a:p>
            <a:pPr lvl="0"/>
            <a:r>
              <a:rPr lang="en-IN" sz="3000" b="1" u="sng" dirty="0" smtClean="0">
                <a:solidFill>
                  <a:srgbClr val="70AD47"/>
                </a:solidFill>
                <a:latin typeface="Gill Sans MT" panose="020B0502020104020203" pitchFamily="34" charset="0"/>
              </a:rPr>
              <a:t>PATHOLOGY (</a:t>
            </a:r>
            <a:r>
              <a:rPr lang="en-IN" sz="3000" b="1" u="sng" dirty="0" err="1" smtClean="0">
                <a:solidFill>
                  <a:srgbClr val="70AD47"/>
                </a:solidFill>
                <a:latin typeface="Gill Sans MT" panose="020B0502020104020203" pitchFamily="34" charset="0"/>
              </a:rPr>
              <a:t>con’t</a:t>
            </a:r>
            <a:r>
              <a:rPr lang="en-IN" sz="3000" b="1" u="sng" dirty="0" smtClean="0">
                <a:solidFill>
                  <a:srgbClr val="70AD47"/>
                </a:solidFill>
                <a:latin typeface="Gill Sans MT" panose="020B0502020104020203" pitchFamily="34" charset="0"/>
              </a:rPr>
              <a:t>)</a:t>
            </a:r>
            <a:endParaRPr lang="en-IN" sz="3000" b="1" u="sng" dirty="0">
              <a:solidFill>
                <a:srgbClr val="70AD47"/>
              </a:solidFill>
              <a:latin typeface="Gill Sans MT" panose="020B0502020104020203" pitchFamily="34" charset="0"/>
            </a:endParaRPr>
          </a:p>
        </p:txBody>
      </p:sp>
    </p:spTree>
    <p:extLst>
      <p:ext uri="{BB962C8B-B14F-4D97-AF65-F5344CB8AC3E}">
        <p14:creationId xmlns:p14="http://schemas.microsoft.com/office/powerpoint/2010/main" val="1668961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p:cNvSpPr/>
          <p:nvPr/>
        </p:nvSpPr>
        <p:spPr>
          <a:xfrm>
            <a:off x="0" y="4290486"/>
            <a:ext cx="12192000" cy="1815882"/>
          </a:xfrm>
          <a:prstGeom prst="rect">
            <a:avLst/>
          </a:prstGeom>
        </p:spPr>
        <p:txBody>
          <a:bodyPr wrap="square">
            <a:spAutoFit/>
          </a:bodyPr>
          <a:lstStyle/>
          <a:p>
            <a:pPr marL="457200" indent="-457200" algn="just">
              <a:buFont typeface="Wingdings" panose="05000000000000000000" pitchFamily="2" charset="2"/>
              <a:buChar char="Ø"/>
            </a:pPr>
            <a:r>
              <a:rPr lang="en-IN" sz="2800" b="0" i="0" dirty="0" smtClean="0">
                <a:solidFill>
                  <a:srgbClr val="002060"/>
                </a:solidFill>
                <a:effectLst/>
                <a:latin typeface="Gill Sans MT" panose="020B0502020104020203" pitchFamily="34" charset="0"/>
              </a:rPr>
              <a:t>The </a:t>
            </a:r>
            <a:r>
              <a:rPr lang="en-IN" sz="2800" b="0" i="0" dirty="0" err="1" smtClean="0">
                <a:solidFill>
                  <a:srgbClr val="002060"/>
                </a:solidFill>
                <a:effectLst/>
                <a:latin typeface="Gill Sans MT" panose="020B0502020104020203" pitchFamily="34" charset="0"/>
              </a:rPr>
              <a:t>substantia</a:t>
            </a:r>
            <a:r>
              <a:rPr lang="en-IN" sz="2800" b="0" i="0" dirty="0" smtClean="0">
                <a:solidFill>
                  <a:srgbClr val="002060"/>
                </a:solidFill>
                <a:effectLst/>
                <a:latin typeface="Gill Sans MT" panose="020B0502020104020203" pitchFamily="34" charset="0"/>
              </a:rPr>
              <a:t> </a:t>
            </a:r>
            <a:r>
              <a:rPr lang="en-IN" sz="2800" b="0" i="0" dirty="0" err="1" smtClean="0">
                <a:solidFill>
                  <a:srgbClr val="002060"/>
                </a:solidFill>
                <a:effectLst/>
                <a:latin typeface="Gill Sans MT" panose="020B0502020104020203" pitchFamily="34" charset="0"/>
              </a:rPr>
              <a:t>nigra</a:t>
            </a:r>
            <a:r>
              <a:rPr lang="en-IN" sz="2800" b="0" i="0" dirty="0" smtClean="0">
                <a:solidFill>
                  <a:srgbClr val="002060"/>
                </a:solidFill>
                <a:effectLst/>
                <a:latin typeface="Gill Sans MT" panose="020B0502020104020203" pitchFamily="34" charset="0"/>
              </a:rPr>
              <a:t> is located near the brainstem, the region of the brain that calculates and initiates movements. This area contains neurons that are sensitive to a neurotransmitter called dopamine. In PD, these neurons start to degenerate over time and become less sensitive to dopamine.</a:t>
            </a:r>
            <a:endParaRPr lang="en-IN" sz="2800" dirty="0">
              <a:solidFill>
                <a:srgbClr val="002060"/>
              </a:solidFill>
              <a:latin typeface="Gill Sans MT" panose="020B0502020104020203" pitchFamily="34" charset="0"/>
            </a:endParaRPr>
          </a:p>
        </p:txBody>
      </p:sp>
      <p:sp>
        <p:nvSpPr>
          <p:cNvPr id="3" name="Rectangle 2"/>
          <p:cNvSpPr/>
          <p:nvPr/>
        </p:nvSpPr>
        <p:spPr>
          <a:xfrm>
            <a:off x="0" y="170645"/>
            <a:ext cx="12289687" cy="3970318"/>
          </a:xfrm>
          <a:prstGeom prst="rect">
            <a:avLst/>
          </a:prstGeom>
        </p:spPr>
        <p:txBody>
          <a:bodyPr wrap="square">
            <a:spAutoFit/>
          </a:bodyPr>
          <a:lstStyle/>
          <a:p>
            <a:pPr algn="just"/>
            <a:r>
              <a:rPr lang="en-IN" sz="2800" b="1" i="0" u="sng" dirty="0" smtClean="0">
                <a:solidFill>
                  <a:srgbClr val="00B050"/>
                </a:solidFill>
                <a:effectLst/>
                <a:latin typeface="Gill Sans MT" panose="020B0502020104020203" pitchFamily="34" charset="0"/>
              </a:rPr>
              <a:t>Parkinson’s Affect</a:t>
            </a:r>
          </a:p>
          <a:p>
            <a:pPr algn="just"/>
            <a:r>
              <a:rPr lang="en-IN" sz="2800" i="0" dirty="0" smtClean="0">
                <a:solidFill>
                  <a:srgbClr val="002060"/>
                </a:solidFill>
                <a:effectLst/>
                <a:latin typeface="Gill Sans MT" panose="020B0502020104020203" pitchFamily="34" charset="0"/>
              </a:rPr>
              <a:t>There are several parts of the brain that Parkinson’s disease affects. There are three areas of the brain that most affected.</a:t>
            </a:r>
          </a:p>
          <a:p>
            <a:pPr algn="just">
              <a:buFont typeface="Arial" panose="020B0604020202020204" pitchFamily="34" charset="0"/>
              <a:buChar char="•"/>
            </a:pPr>
            <a:r>
              <a:rPr lang="en-IN" sz="2800" i="0" dirty="0" smtClean="0">
                <a:solidFill>
                  <a:srgbClr val="0070C0"/>
                </a:solidFill>
                <a:effectLst/>
                <a:latin typeface="Gill Sans MT" panose="020B0502020104020203" pitchFamily="34" charset="0"/>
              </a:rPr>
              <a:t>The </a:t>
            </a:r>
            <a:r>
              <a:rPr lang="en-IN" sz="2800" i="0" dirty="0" err="1" smtClean="0">
                <a:solidFill>
                  <a:srgbClr val="0070C0"/>
                </a:solidFill>
                <a:effectLst/>
                <a:latin typeface="Gill Sans MT" panose="020B0502020104020203" pitchFamily="34" charset="0"/>
              </a:rPr>
              <a:t>subthalamic</a:t>
            </a:r>
            <a:r>
              <a:rPr lang="en-IN" sz="2800" i="0" dirty="0" smtClean="0">
                <a:solidFill>
                  <a:srgbClr val="0070C0"/>
                </a:solidFill>
                <a:effectLst/>
                <a:latin typeface="Gill Sans MT" panose="020B0502020104020203" pitchFamily="34" charset="0"/>
              </a:rPr>
              <a:t> nucleus</a:t>
            </a:r>
            <a:r>
              <a:rPr lang="en-IN" sz="2800" i="0" dirty="0" smtClean="0">
                <a:solidFill>
                  <a:srgbClr val="000000"/>
                </a:solidFill>
                <a:effectLst/>
                <a:latin typeface="Gill Sans MT" panose="020B0502020104020203" pitchFamily="34" charset="0"/>
              </a:rPr>
              <a:t> </a:t>
            </a:r>
            <a:r>
              <a:rPr lang="en-IN" sz="2800" i="0" dirty="0" smtClean="0">
                <a:solidFill>
                  <a:srgbClr val="002060"/>
                </a:solidFill>
                <a:effectLst/>
                <a:latin typeface="Gill Sans MT" panose="020B0502020104020203" pitchFamily="34" charset="0"/>
              </a:rPr>
              <a:t>— a nerve </a:t>
            </a:r>
            <a:r>
              <a:rPr lang="en-IN" sz="2800" i="0" dirty="0" err="1" smtClean="0">
                <a:solidFill>
                  <a:srgbClr val="002060"/>
                </a:solidFill>
                <a:effectLst/>
                <a:latin typeface="Gill Sans MT" panose="020B0502020104020203" pitchFamily="34" charset="0"/>
              </a:rPr>
              <a:t>center</a:t>
            </a:r>
            <a:r>
              <a:rPr lang="en-IN" sz="2800" i="0" dirty="0" smtClean="0">
                <a:solidFill>
                  <a:srgbClr val="002060"/>
                </a:solidFill>
                <a:effectLst/>
                <a:latin typeface="Gill Sans MT" panose="020B0502020104020203" pitchFamily="34" charset="0"/>
              </a:rPr>
              <a:t> near the </a:t>
            </a:r>
            <a:r>
              <a:rPr lang="en-IN" sz="2800" i="0" dirty="0" err="1" smtClean="0">
                <a:solidFill>
                  <a:srgbClr val="002060"/>
                </a:solidFill>
                <a:effectLst/>
                <a:latin typeface="Gill Sans MT" panose="020B0502020104020203" pitchFamily="34" charset="0"/>
              </a:rPr>
              <a:t>substantia</a:t>
            </a:r>
            <a:r>
              <a:rPr lang="en-IN" sz="2800" i="0" dirty="0" smtClean="0">
                <a:solidFill>
                  <a:srgbClr val="002060"/>
                </a:solidFill>
                <a:effectLst/>
                <a:latin typeface="Gill Sans MT" panose="020B0502020104020203" pitchFamily="34" charset="0"/>
              </a:rPr>
              <a:t> </a:t>
            </a:r>
            <a:r>
              <a:rPr lang="en-IN" sz="2800" i="0" dirty="0" err="1" smtClean="0">
                <a:solidFill>
                  <a:srgbClr val="002060"/>
                </a:solidFill>
                <a:effectLst/>
                <a:latin typeface="Gill Sans MT" panose="020B0502020104020203" pitchFamily="34" charset="0"/>
              </a:rPr>
              <a:t>nigra</a:t>
            </a:r>
            <a:r>
              <a:rPr lang="en-IN" sz="2800" i="0" dirty="0" smtClean="0">
                <a:solidFill>
                  <a:srgbClr val="002060"/>
                </a:solidFill>
                <a:effectLst/>
                <a:latin typeface="Gill Sans MT" panose="020B0502020104020203" pitchFamily="34" charset="0"/>
              </a:rPr>
              <a:t>; is responsible for parts of motor control (also has other functions).</a:t>
            </a:r>
          </a:p>
          <a:p>
            <a:pPr algn="just">
              <a:buFont typeface="Arial" panose="020B0604020202020204" pitchFamily="34" charset="0"/>
              <a:buChar char="•"/>
            </a:pPr>
            <a:r>
              <a:rPr lang="en-IN" sz="2800" i="0" dirty="0" smtClean="0">
                <a:solidFill>
                  <a:srgbClr val="0070C0"/>
                </a:solidFill>
                <a:effectLst/>
                <a:latin typeface="Gill Sans MT" panose="020B0502020104020203" pitchFamily="34" charset="0"/>
              </a:rPr>
              <a:t>The </a:t>
            </a:r>
            <a:r>
              <a:rPr lang="en-IN" sz="2800" i="0" dirty="0" err="1" smtClean="0">
                <a:solidFill>
                  <a:srgbClr val="0070C0"/>
                </a:solidFill>
                <a:effectLst/>
                <a:latin typeface="Gill Sans MT" panose="020B0502020104020203" pitchFamily="34" charset="0"/>
              </a:rPr>
              <a:t>globus</a:t>
            </a:r>
            <a:r>
              <a:rPr lang="en-IN" sz="2800" i="0" dirty="0" smtClean="0">
                <a:solidFill>
                  <a:srgbClr val="0070C0"/>
                </a:solidFill>
                <a:effectLst/>
                <a:latin typeface="Gill Sans MT" panose="020B0502020104020203" pitchFamily="34" charset="0"/>
              </a:rPr>
              <a:t> </a:t>
            </a:r>
            <a:r>
              <a:rPr lang="en-IN" sz="2800" i="0" dirty="0" err="1" smtClean="0">
                <a:solidFill>
                  <a:srgbClr val="0070C0"/>
                </a:solidFill>
                <a:effectLst/>
                <a:latin typeface="Gill Sans MT" panose="020B0502020104020203" pitchFamily="34" charset="0"/>
              </a:rPr>
              <a:t>pallidus</a:t>
            </a:r>
            <a:r>
              <a:rPr lang="en-IN" sz="2800" i="0" dirty="0" smtClean="0">
                <a:solidFill>
                  <a:srgbClr val="000000"/>
                </a:solidFill>
                <a:effectLst/>
                <a:latin typeface="Gill Sans MT" panose="020B0502020104020203" pitchFamily="34" charset="0"/>
              </a:rPr>
              <a:t> </a:t>
            </a:r>
            <a:r>
              <a:rPr lang="en-IN" sz="2800" i="0" dirty="0" smtClean="0">
                <a:solidFill>
                  <a:srgbClr val="002060"/>
                </a:solidFill>
                <a:effectLst/>
                <a:latin typeface="Gill Sans MT" panose="020B0502020104020203" pitchFamily="34" charset="0"/>
              </a:rPr>
              <a:t>— responsible for movement, balance, and walking.</a:t>
            </a:r>
          </a:p>
          <a:p>
            <a:pPr algn="just">
              <a:buFont typeface="Arial" panose="020B0604020202020204" pitchFamily="34" charset="0"/>
              <a:buChar char="•"/>
            </a:pPr>
            <a:r>
              <a:rPr lang="en-IN" sz="2800" i="0" dirty="0" smtClean="0">
                <a:solidFill>
                  <a:srgbClr val="0070C0"/>
                </a:solidFill>
                <a:effectLst/>
                <a:latin typeface="Gill Sans MT" panose="020B0502020104020203" pitchFamily="34" charset="0"/>
              </a:rPr>
              <a:t>The basal ganglia</a:t>
            </a:r>
            <a:r>
              <a:rPr lang="en-IN" sz="2800" i="0" dirty="0" smtClean="0">
                <a:solidFill>
                  <a:srgbClr val="000000"/>
                </a:solidFill>
                <a:effectLst/>
                <a:latin typeface="Gill Sans MT" panose="020B0502020104020203" pitchFamily="34" charset="0"/>
              </a:rPr>
              <a:t> </a:t>
            </a:r>
            <a:r>
              <a:rPr lang="en-IN" sz="2800" i="0" dirty="0" smtClean="0">
                <a:solidFill>
                  <a:srgbClr val="002060"/>
                </a:solidFill>
                <a:effectLst/>
                <a:latin typeface="Gill Sans MT" panose="020B0502020104020203" pitchFamily="34" charset="0"/>
              </a:rPr>
              <a:t>— help to provide coordination and movement. The basal ganglia are known as a movement circuit, and lack of chemicals here can cause parts of this circuit to become unsynchronized.</a:t>
            </a:r>
            <a:endParaRPr lang="en-IN" sz="2800" i="0" dirty="0">
              <a:solidFill>
                <a:srgbClr val="002060"/>
              </a:solidFill>
              <a:effectLst/>
              <a:latin typeface="Gill Sans MT" panose="020B0502020104020203" pitchFamily="34" charset="0"/>
            </a:endParaRPr>
          </a:p>
        </p:txBody>
      </p:sp>
    </p:spTree>
    <p:extLst>
      <p:ext uri="{BB962C8B-B14F-4D97-AF65-F5344CB8AC3E}">
        <p14:creationId xmlns:p14="http://schemas.microsoft.com/office/powerpoint/2010/main" val="3134166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3056</Words>
  <Application>Microsoft Office PowerPoint</Application>
  <PresentationFormat>Widescreen</PresentationFormat>
  <Paragraphs>209</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Gill Sans MT</vt:lpstr>
      <vt:lpstr>Gotham</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33</cp:revision>
  <dcterms:created xsi:type="dcterms:W3CDTF">2020-11-29T03:13:32Z</dcterms:created>
  <dcterms:modified xsi:type="dcterms:W3CDTF">2020-12-06T11:39:34Z</dcterms:modified>
</cp:coreProperties>
</file>